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283" r:id="rId4"/>
    <p:sldId id="290" r:id="rId5"/>
    <p:sldId id="285" r:id="rId6"/>
    <p:sldId id="295" r:id="rId7"/>
    <p:sldId id="271" r:id="rId8"/>
    <p:sldId id="297" r:id="rId9"/>
    <p:sldId id="298" r:id="rId10"/>
    <p:sldId id="301" r:id="rId11"/>
    <p:sldId id="284" r:id="rId12"/>
    <p:sldId id="308" r:id="rId13"/>
    <p:sldId id="299" r:id="rId14"/>
    <p:sldId id="296" r:id="rId15"/>
    <p:sldId id="280" r:id="rId16"/>
    <p:sldId id="306" r:id="rId17"/>
    <p:sldId id="307" r:id="rId18"/>
    <p:sldId id="305" r:id="rId19"/>
    <p:sldId id="300" r:id="rId20"/>
    <p:sldId id="282" r:id="rId21"/>
    <p:sldId id="302" r:id="rId22"/>
    <p:sldId id="291" r:id="rId23"/>
    <p:sldId id="288" r:id="rId24"/>
    <p:sldId id="303" r:id="rId25"/>
    <p:sldId id="304" r:id="rId26"/>
    <p:sldId id="292" r:id="rId27"/>
    <p:sldId id="293" r:id="rId28"/>
    <p:sldId id="294" r:id="rId29"/>
    <p:sldId id="270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94" autoAdjust="0"/>
  </p:normalViewPr>
  <p:slideViewPr>
    <p:cSldViewPr snapToGrid="0">
      <p:cViewPr>
        <p:scale>
          <a:sx n="50" d="100"/>
          <a:sy n="50" d="100"/>
        </p:scale>
        <p:origin x="65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A1A0-1C4D-45EA-92D8-A2E455067E5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50A0A-78E1-4ECB-A9CF-41D40D8E8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0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Engineering Systems Institute (ISCI)</a:t>
            </a:r>
          </a:p>
          <a:p>
            <a:r>
              <a:rPr lang="en-US" dirty="0"/>
              <a:t>Center for sustainable urban development (CEDEUS)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6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8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3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4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05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2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67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2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18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59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7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5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34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35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0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8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9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5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3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5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0A0A-78E1-4ECB-A9CF-41D40D8E81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BF38-ED4B-4B31-8EFB-5A542022E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9C54E-2196-4496-968C-AF91CCEB2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85C80-42F7-46F4-ABD3-B2CD258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7AED3-D9EF-46E1-9438-2143129D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3A6F-24FF-4E96-8B29-6147C3C7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CD7D-4FE6-4D3B-A93E-A2470F22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19D26-4344-4553-9E6C-288D87D59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5CC9-4F49-4EAF-AC89-1A94E00F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D99D5-47DB-4701-BE22-8B2B174A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B579-8784-407A-949E-E671B6A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3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C1E20-6C44-414A-901C-4B911EB3E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1ED7E-B1B9-47F0-A8E6-B6B9FD87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3DB0-78CB-456C-A020-3F229B70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95A8-FE05-4D63-A401-B4F88365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C076-78D4-434C-BC9C-6A2A3545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3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76F1-1FC8-4C8E-8CBD-8174C8E6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93F08-2FE4-4F02-887E-D4A8BC8E3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BAC5-79DC-4057-9D68-8A810F4D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1B1D-5BF4-4B9E-83C1-64072063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1DDEB-8E47-4F07-8476-6E25F099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811B-E232-4A25-BF15-4A10ACDD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E548-5CED-43AC-A7BA-A00D13F6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74D1-D77E-4582-B0F2-23A39407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D3CC-D86F-4F02-8D89-2E8DBDBB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E6E4-BF34-40C0-95ED-1B9E3097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0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E6E3-C35F-4698-A70B-2446BEA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910E-644B-443E-9E2A-0F906D8DC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9BEBD-6EDB-4D1F-8EF4-C5CF8E6D8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B13BA-2ED8-46A7-A29D-0CA08729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E070-1E17-4B3D-848E-4BAB38F6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761B5-A8A3-4B17-A88A-158D79E7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9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6AC7-1B56-4D16-B42C-EA7DA656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F5082-9B0D-42DC-838E-1B161933E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B293-7493-46F1-83FA-C1EBC3B64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AE109-D63B-491D-A137-BB84B1396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DC1D5-33B2-4164-BDC6-374DEB4EA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E5603-7BDF-46CD-B743-9C2DAADA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E4F40-8146-48E1-9C10-043D5A10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7039F-513F-4701-B6EC-EE904F2E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5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AA9D-F44F-45CD-93AE-B6F6BC8C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ED562-DA3D-4F89-8CC3-BCBF603C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6BF57-9BF8-4D7C-A876-25461E2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EEA6C-EE60-42D7-BD2F-5135709F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1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CD127-6087-4E2D-95E6-48852C20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B539-6660-4432-BF94-B2BFA0D6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2997D-BEBE-4C36-98D8-DB3DA460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2B36-F591-44F4-BD7E-27CEE314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6705-4930-49C3-B467-27153AD3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F5288-DB58-4A21-BDD2-777E49FEB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DAE-B5A3-45FE-94F1-172E374B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3D21D-F40C-416C-B2F6-79548148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C14D7-36D2-48DF-981B-80BC42AE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7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B9D9-E131-43C0-924D-30A95CEE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5AA5E-71D3-4361-8832-483E10C86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F6491-B559-47D2-B58A-F1FDBCDF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F4D7F-CBB4-4C14-9ACA-443ECA3E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FB6A6-AE52-41BD-9CF4-7BB5CC5F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01718-83D5-4348-A30C-CB57A0E1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8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2829B-F68F-4EEE-92D0-91BA492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61D43-EEC8-4A11-A977-985402626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380E-567C-4BEB-8D8B-61E85ED23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FC3B9-2508-43C9-9336-E1E04951531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712C-328F-4096-847E-65877FD5A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45BD-E2CF-412D-BA48-EC472FC4B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2ED5F-F5C7-43B4-A9D9-362E7043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2.wdp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B7BC9-AE90-44BC-AF1A-A1D7BE5899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8585" y="-42233"/>
            <a:ext cx="12549170" cy="70522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6D7E-42A0-4030-BA7E-D58EE4E02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League Spartan" panose="00000800000000000000" pitchFamily="50" charset="0"/>
              </a:rPr>
              <a:t>Understanding accessibility to education from the offer side: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AF6FB-D772-462D-AE67-7AC81532B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65750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International Choice Modelling Conference | Reykjavik, Iceland | May 23, 2022</a:t>
            </a:r>
            <a:endParaRPr lang="en-US" sz="20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8907B50-958A-4283-9CA0-5FB3DEAC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D7A1644-2955-4275-9E5D-EF084481CAF9}"/>
              </a:ext>
            </a:extLst>
          </p:cNvPr>
          <p:cNvSpPr txBox="1">
            <a:spLocks/>
          </p:cNvSpPr>
          <p:nvPr/>
        </p:nvSpPr>
        <p:spPr>
          <a:xfrm>
            <a:off x="9296400" y="5765750"/>
            <a:ext cx="3086100" cy="45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Sebastian Astroza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4236431-0ECB-44E0-A9E2-6D486D6F093D}"/>
              </a:ext>
            </a:extLst>
          </p:cNvPr>
          <p:cNvSpPr txBox="1">
            <a:spLocks/>
          </p:cNvSpPr>
          <p:nvPr/>
        </p:nvSpPr>
        <p:spPr>
          <a:xfrm>
            <a:off x="1695450" y="4287512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  <a:latin typeface="League Spartan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(Spatial-rings analysis in Santiago, Chile)</a:t>
            </a:r>
          </a:p>
        </p:txBody>
      </p:sp>
      <p:pic>
        <p:nvPicPr>
          <p:cNvPr id="12" name="Google Shape;60;p13" descr="logo CEDEUS.eps">
            <a:extLst>
              <a:ext uri="{FF2B5EF4-FFF2-40B4-BE49-F238E27FC236}">
                <a16:creationId xmlns:a16="http://schemas.microsoft.com/office/drawing/2014/main" id="{BB273B8C-3F0D-54E4-7707-FE2723C5D61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394F0C6-D863-863E-FB6C-9E7E9F3BC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ACC3AB3-706E-9EF4-E4F7-6BC2F80BD207}"/>
              </a:ext>
            </a:extLst>
          </p:cNvPr>
          <p:cNvSpPr txBox="1">
            <a:spLocks/>
          </p:cNvSpPr>
          <p:nvPr/>
        </p:nvSpPr>
        <p:spPr>
          <a:xfrm>
            <a:off x="5582653" y="6494588"/>
            <a:ext cx="646747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image from https://www.emol.com/noticias/Nacional/2017/07/11/866292/El-22-de-los-escolares-chilenos-debe-trasladarse-a-otra-comuna-para-ir-al-colegio.html  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3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From the demand 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0" y="1547388"/>
            <a:ext cx="6921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Spatially segregated 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city as income distribution strictly correlates with urban location (de Mattos, 1999). </a:t>
            </a:r>
          </a:p>
          <a:p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School-related travel corresponds to </a:t>
            </a:r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25% of the trips 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made at morning peak hour </a:t>
            </a:r>
            <a:r>
              <a:rPr lang="en-US" sz="2800" dirty="0"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→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half of them being made in </a:t>
            </a:r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motorized modes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(SECTRA, 2014 : Origin-Destination Survey). </a:t>
            </a: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 descr="A group of people on a bus&#10;&#10;Description automatically generated">
            <a:extLst>
              <a:ext uri="{FF2B5EF4-FFF2-40B4-BE49-F238E27FC236}">
                <a16:creationId xmlns:a16="http://schemas.microsoft.com/office/drawing/2014/main" id="{5A210A37-78AD-4856-3C00-4869C78A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0"/>
            <a:ext cx="6240688" cy="3510387"/>
          </a:xfrm>
          <a:prstGeom prst="rect">
            <a:avLst/>
          </a:prstGeom>
        </p:spPr>
      </p:pic>
      <p:pic>
        <p:nvPicPr>
          <p:cNvPr id="9" name="Picture 8" descr="A train pulling into a station&#10;&#10;Description automatically generated with medium confidence">
            <a:extLst>
              <a:ext uri="{FF2B5EF4-FFF2-40B4-BE49-F238E27FC236}">
                <a16:creationId xmlns:a16="http://schemas.microsoft.com/office/drawing/2014/main" id="{90D202D4-4F07-497E-CB67-00EB511A5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3429000"/>
            <a:ext cx="4504648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Our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Take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look 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offer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side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.”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Observation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Methodology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time)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rings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(“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isochrons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8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E286FB-8BCD-F337-6831-ACE5ECA552C5}"/>
              </a:ext>
            </a:extLst>
          </p:cNvPr>
          <p:cNvSpPr/>
          <p:nvPr/>
        </p:nvSpPr>
        <p:spPr>
          <a:xfrm>
            <a:off x="-152400" y="0"/>
            <a:ext cx="12788900" cy="7099300"/>
          </a:xfrm>
          <a:prstGeom prst="rect">
            <a:avLst/>
          </a:prstGeom>
          <a:pattFill prst="dkHorz">
            <a:fgClr>
              <a:srgbClr val="7030A0"/>
            </a:fgClr>
            <a:bgClr>
              <a:schemeClr val="bg1"/>
            </a:bgClr>
          </a:patt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7A71E2-2DDA-F321-54C6-4F6D22262ADE}"/>
              </a:ext>
            </a:extLst>
          </p:cNvPr>
          <p:cNvSpPr/>
          <p:nvPr/>
        </p:nvSpPr>
        <p:spPr>
          <a:xfrm>
            <a:off x="2171700" y="456596"/>
            <a:ext cx="9001229" cy="6452365"/>
          </a:xfrm>
          <a:custGeom>
            <a:avLst/>
            <a:gdLst>
              <a:gd name="connsiteX0" fmla="*/ 1892300 w 9001229"/>
              <a:gd name="connsiteY0" fmla="*/ 241904 h 6452365"/>
              <a:gd name="connsiteX1" fmla="*/ 1892300 w 9001229"/>
              <a:gd name="connsiteY1" fmla="*/ 241904 h 6452365"/>
              <a:gd name="connsiteX2" fmla="*/ 1727200 w 9001229"/>
              <a:gd name="connsiteY2" fmla="*/ 559404 h 6452365"/>
              <a:gd name="connsiteX3" fmla="*/ 1460500 w 9001229"/>
              <a:gd name="connsiteY3" fmla="*/ 724504 h 6452365"/>
              <a:gd name="connsiteX4" fmla="*/ 1282700 w 9001229"/>
              <a:gd name="connsiteY4" fmla="*/ 876904 h 6452365"/>
              <a:gd name="connsiteX5" fmla="*/ 1143000 w 9001229"/>
              <a:gd name="connsiteY5" fmla="*/ 1054704 h 6452365"/>
              <a:gd name="connsiteX6" fmla="*/ 965200 w 9001229"/>
              <a:gd name="connsiteY6" fmla="*/ 1194404 h 6452365"/>
              <a:gd name="connsiteX7" fmla="*/ 876300 w 9001229"/>
              <a:gd name="connsiteY7" fmla="*/ 1308704 h 6452365"/>
              <a:gd name="connsiteX8" fmla="*/ 469900 w 9001229"/>
              <a:gd name="connsiteY8" fmla="*/ 1588104 h 6452365"/>
              <a:gd name="connsiteX9" fmla="*/ 0 w 9001229"/>
              <a:gd name="connsiteY9" fmla="*/ 2235804 h 6452365"/>
              <a:gd name="connsiteX10" fmla="*/ 63500 w 9001229"/>
              <a:gd name="connsiteY10" fmla="*/ 3302604 h 6452365"/>
              <a:gd name="connsiteX11" fmla="*/ 101600 w 9001229"/>
              <a:gd name="connsiteY11" fmla="*/ 3785204 h 6452365"/>
              <a:gd name="connsiteX12" fmla="*/ 241300 w 9001229"/>
              <a:gd name="connsiteY12" fmla="*/ 4051904 h 6452365"/>
              <a:gd name="connsiteX13" fmla="*/ 304800 w 9001229"/>
              <a:gd name="connsiteY13" fmla="*/ 4826604 h 6452365"/>
              <a:gd name="connsiteX14" fmla="*/ 431800 w 9001229"/>
              <a:gd name="connsiteY14" fmla="*/ 5525104 h 6452365"/>
              <a:gd name="connsiteX15" fmla="*/ 469900 w 9001229"/>
              <a:gd name="connsiteY15" fmla="*/ 5537804 h 6452365"/>
              <a:gd name="connsiteX16" fmla="*/ 1016000 w 9001229"/>
              <a:gd name="connsiteY16" fmla="*/ 5652104 h 6452365"/>
              <a:gd name="connsiteX17" fmla="*/ 1638300 w 9001229"/>
              <a:gd name="connsiteY17" fmla="*/ 5931504 h 6452365"/>
              <a:gd name="connsiteX18" fmla="*/ 2755900 w 9001229"/>
              <a:gd name="connsiteY18" fmla="*/ 6147404 h 6452365"/>
              <a:gd name="connsiteX19" fmla="*/ 4254500 w 9001229"/>
              <a:gd name="connsiteY19" fmla="*/ 6376004 h 6452365"/>
              <a:gd name="connsiteX20" fmla="*/ 5842000 w 9001229"/>
              <a:gd name="connsiteY20" fmla="*/ 6160104 h 6452365"/>
              <a:gd name="connsiteX21" fmla="*/ 6108700 w 9001229"/>
              <a:gd name="connsiteY21" fmla="*/ 6109304 h 6452365"/>
              <a:gd name="connsiteX22" fmla="*/ 6299200 w 9001229"/>
              <a:gd name="connsiteY22" fmla="*/ 5956904 h 6452365"/>
              <a:gd name="connsiteX23" fmla="*/ 6489700 w 9001229"/>
              <a:gd name="connsiteY23" fmla="*/ 5855304 h 6452365"/>
              <a:gd name="connsiteX24" fmla="*/ 6527800 w 9001229"/>
              <a:gd name="connsiteY24" fmla="*/ 5652104 h 6452365"/>
              <a:gd name="connsiteX25" fmla="*/ 6578600 w 9001229"/>
              <a:gd name="connsiteY25" fmla="*/ 5360004 h 6452365"/>
              <a:gd name="connsiteX26" fmla="*/ 6591300 w 9001229"/>
              <a:gd name="connsiteY26" fmla="*/ 5207604 h 6452365"/>
              <a:gd name="connsiteX27" fmla="*/ 7099300 w 9001229"/>
              <a:gd name="connsiteY27" fmla="*/ 5118704 h 6452365"/>
              <a:gd name="connsiteX28" fmla="*/ 7315200 w 9001229"/>
              <a:gd name="connsiteY28" fmla="*/ 5067904 h 6452365"/>
              <a:gd name="connsiteX29" fmla="*/ 7353300 w 9001229"/>
              <a:gd name="connsiteY29" fmla="*/ 5004404 h 6452365"/>
              <a:gd name="connsiteX30" fmla="*/ 7442200 w 9001229"/>
              <a:gd name="connsiteY30" fmla="*/ 4953604 h 6452365"/>
              <a:gd name="connsiteX31" fmla="*/ 7556500 w 9001229"/>
              <a:gd name="connsiteY31" fmla="*/ 4877404 h 6452365"/>
              <a:gd name="connsiteX32" fmla="*/ 7912100 w 9001229"/>
              <a:gd name="connsiteY32" fmla="*/ 4559904 h 6452365"/>
              <a:gd name="connsiteX33" fmla="*/ 7950200 w 9001229"/>
              <a:gd name="connsiteY33" fmla="*/ 4432904 h 6452365"/>
              <a:gd name="connsiteX34" fmla="*/ 8001000 w 9001229"/>
              <a:gd name="connsiteY34" fmla="*/ 4229704 h 6452365"/>
              <a:gd name="connsiteX35" fmla="*/ 8039100 w 9001229"/>
              <a:gd name="connsiteY35" fmla="*/ 4115404 h 6452365"/>
              <a:gd name="connsiteX36" fmla="*/ 8077200 w 9001229"/>
              <a:gd name="connsiteY36" fmla="*/ 3112104 h 6452365"/>
              <a:gd name="connsiteX37" fmla="*/ 8166100 w 9001229"/>
              <a:gd name="connsiteY37" fmla="*/ 2896204 h 6452365"/>
              <a:gd name="connsiteX38" fmla="*/ 8242300 w 9001229"/>
              <a:gd name="connsiteY38" fmla="*/ 2515204 h 6452365"/>
              <a:gd name="connsiteX39" fmla="*/ 8343900 w 9001229"/>
              <a:gd name="connsiteY39" fmla="*/ 2210404 h 6452365"/>
              <a:gd name="connsiteX40" fmla="*/ 8394700 w 9001229"/>
              <a:gd name="connsiteY40" fmla="*/ 2007204 h 6452365"/>
              <a:gd name="connsiteX41" fmla="*/ 8750300 w 9001229"/>
              <a:gd name="connsiteY41" fmla="*/ 1372204 h 6452365"/>
              <a:gd name="connsiteX42" fmla="*/ 8775700 w 9001229"/>
              <a:gd name="connsiteY42" fmla="*/ 1321404 h 6452365"/>
              <a:gd name="connsiteX43" fmla="*/ 8813800 w 9001229"/>
              <a:gd name="connsiteY43" fmla="*/ 1232504 h 6452365"/>
              <a:gd name="connsiteX44" fmla="*/ 8890000 w 9001229"/>
              <a:gd name="connsiteY44" fmla="*/ 1118204 h 6452365"/>
              <a:gd name="connsiteX45" fmla="*/ 8953500 w 9001229"/>
              <a:gd name="connsiteY45" fmla="*/ 1067404 h 6452365"/>
              <a:gd name="connsiteX46" fmla="*/ 8864600 w 9001229"/>
              <a:gd name="connsiteY46" fmla="*/ 711804 h 6452365"/>
              <a:gd name="connsiteX47" fmla="*/ 8788400 w 9001229"/>
              <a:gd name="connsiteY47" fmla="*/ 635604 h 6452365"/>
              <a:gd name="connsiteX48" fmla="*/ 8382000 w 9001229"/>
              <a:gd name="connsiteY48" fmla="*/ 419704 h 6452365"/>
              <a:gd name="connsiteX49" fmla="*/ 8051800 w 9001229"/>
              <a:gd name="connsiteY49" fmla="*/ 356204 h 6452365"/>
              <a:gd name="connsiteX50" fmla="*/ 7658100 w 9001229"/>
              <a:gd name="connsiteY50" fmla="*/ 394304 h 6452365"/>
              <a:gd name="connsiteX51" fmla="*/ 7048500 w 9001229"/>
              <a:gd name="connsiteY51" fmla="*/ 470504 h 6452365"/>
              <a:gd name="connsiteX52" fmla="*/ 6350000 w 9001229"/>
              <a:gd name="connsiteY52" fmla="*/ 508604 h 6452365"/>
              <a:gd name="connsiteX53" fmla="*/ 5207000 w 9001229"/>
              <a:gd name="connsiteY53" fmla="*/ 470504 h 6452365"/>
              <a:gd name="connsiteX54" fmla="*/ 4737100 w 9001229"/>
              <a:gd name="connsiteY54" fmla="*/ 343504 h 6452365"/>
              <a:gd name="connsiteX55" fmla="*/ 4406900 w 9001229"/>
              <a:gd name="connsiteY55" fmla="*/ 292704 h 6452365"/>
              <a:gd name="connsiteX56" fmla="*/ 3797300 w 9001229"/>
              <a:gd name="connsiteY56" fmla="*/ 26004 h 6452365"/>
              <a:gd name="connsiteX57" fmla="*/ 2641600 w 9001229"/>
              <a:gd name="connsiteY57" fmla="*/ 604 h 6452365"/>
              <a:gd name="connsiteX58" fmla="*/ 2197100 w 9001229"/>
              <a:gd name="connsiteY58" fmla="*/ 127604 h 6452365"/>
              <a:gd name="connsiteX59" fmla="*/ 1968500 w 9001229"/>
              <a:gd name="connsiteY59" fmla="*/ 254604 h 6452365"/>
              <a:gd name="connsiteX60" fmla="*/ 1930400 w 9001229"/>
              <a:gd name="connsiteY60" fmla="*/ 343504 h 6452365"/>
              <a:gd name="connsiteX61" fmla="*/ 1892300 w 9001229"/>
              <a:gd name="connsiteY61" fmla="*/ 368904 h 6452365"/>
              <a:gd name="connsiteX62" fmla="*/ 1854200 w 9001229"/>
              <a:gd name="connsiteY62" fmla="*/ 318104 h 6452365"/>
              <a:gd name="connsiteX63" fmla="*/ 1892300 w 9001229"/>
              <a:gd name="connsiteY63" fmla="*/ 241904 h 645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001229" h="6452365">
                <a:moveTo>
                  <a:pt x="1892300" y="241904"/>
                </a:moveTo>
                <a:lnTo>
                  <a:pt x="1892300" y="241904"/>
                </a:lnTo>
                <a:cubicBezTo>
                  <a:pt x="1837267" y="347737"/>
                  <a:pt x="1806740" y="470506"/>
                  <a:pt x="1727200" y="559404"/>
                </a:cubicBezTo>
                <a:cubicBezTo>
                  <a:pt x="1657483" y="637323"/>
                  <a:pt x="1545580" y="663732"/>
                  <a:pt x="1460500" y="724504"/>
                </a:cubicBezTo>
                <a:cubicBezTo>
                  <a:pt x="1396981" y="769875"/>
                  <a:pt x="1336803" y="820637"/>
                  <a:pt x="1282700" y="876904"/>
                </a:cubicBezTo>
                <a:cubicBezTo>
                  <a:pt x="1230459" y="931235"/>
                  <a:pt x="1196296" y="1001408"/>
                  <a:pt x="1143000" y="1054704"/>
                </a:cubicBezTo>
                <a:cubicBezTo>
                  <a:pt x="1089704" y="1108000"/>
                  <a:pt x="1019780" y="1142423"/>
                  <a:pt x="965200" y="1194404"/>
                </a:cubicBezTo>
                <a:cubicBezTo>
                  <a:pt x="930248" y="1227692"/>
                  <a:pt x="914085" y="1278670"/>
                  <a:pt x="876300" y="1308704"/>
                </a:cubicBezTo>
                <a:cubicBezTo>
                  <a:pt x="747609" y="1410997"/>
                  <a:pt x="588200" y="1473955"/>
                  <a:pt x="469900" y="1588104"/>
                </a:cubicBezTo>
                <a:cubicBezTo>
                  <a:pt x="344492" y="1709112"/>
                  <a:pt x="120345" y="2055286"/>
                  <a:pt x="0" y="2235804"/>
                </a:cubicBezTo>
                <a:cubicBezTo>
                  <a:pt x="21167" y="2591404"/>
                  <a:pt x="40191" y="2947138"/>
                  <a:pt x="63500" y="3302604"/>
                </a:cubicBezTo>
                <a:cubicBezTo>
                  <a:pt x="74059" y="3463625"/>
                  <a:pt x="64344" y="3628196"/>
                  <a:pt x="101600" y="3785204"/>
                </a:cubicBezTo>
                <a:cubicBezTo>
                  <a:pt x="124770" y="3882850"/>
                  <a:pt x="194733" y="3963004"/>
                  <a:pt x="241300" y="4051904"/>
                </a:cubicBezTo>
                <a:cubicBezTo>
                  <a:pt x="375146" y="4587289"/>
                  <a:pt x="190028" y="3783218"/>
                  <a:pt x="304800" y="4826604"/>
                </a:cubicBezTo>
                <a:cubicBezTo>
                  <a:pt x="330675" y="5061836"/>
                  <a:pt x="378286" y="5294583"/>
                  <a:pt x="431800" y="5525104"/>
                </a:cubicBezTo>
                <a:cubicBezTo>
                  <a:pt x="434827" y="5538144"/>
                  <a:pt x="456819" y="5534960"/>
                  <a:pt x="469900" y="5537804"/>
                </a:cubicBezTo>
                <a:lnTo>
                  <a:pt x="1016000" y="5652104"/>
                </a:lnTo>
                <a:cubicBezTo>
                  <a:pt x="1223433" y="5745237"/>
                  <a:pt x="1423009" y="5858347"/>
                  <a:pt x="1638300" y="5931504"/>
                </a:cubicBezTo>
                <a:cubicBezTo>
                  <a:pt x="2096358" y="6087155"/>
                  <a:pt x="2317797" y="6095862"/>
                  <a:pt x="2755900" y="6147404"/>
                </a:cubicBezTo>
                <a:cubicBezTo>
                  <a:pt x="3563567" y="6458045"/>
                  <a:pt x="3074437" y="6331191"/>
                  <a:pt x="4254500" y="6376004"/>
                </a:cubicBezTo>
                <a:cubicBezTo>
                  <a:pt x="4924127" y="6533563"/>
                  <a:pt x="4395653" y="6440404"/>
                  <a:pt x="5842000" y="6160104"/>
                </a:cubicBezTo>
                <a:lnTo>
                  <a:pt x="6108700" y="6109304"/>
                </a:lnTo>
                <a:cubicBezTo>
                  <a:pt x="6172200" y="6058504"/>
                  <a:pt x="6231538" y="6002012"/>
                  <a:pt x="6299200" y="5956904"/>
                </a:cubicBezTo>
                <a:cubicBezTo>
                  <a:pt x="6359080" y="5916984"/>
                  <a:pt x="6446520" y="5912877"/>
                  <a:pt x="6489700" y="5855304"/>
                </a:cubicBezTo>
                <a:cubicBezTo>
                  <a:pt x="6531048" y="5800173"/>
                  <a:pt x="6516827" y="5720138"/>
                  <a:pt x="6527800" y="5652104"/>
                </a:cubicBezTo>
                <a:cubicBezTo>
                  <a:pt x="6575549" y="5356060"/>
                  <a:pt x="6527998" y="5562411"/>
                  <a:pt x="6578600" y="5360004"/>
                </a:cubicBezTo>
                <a:cubicBezTo>
                  <a:pt x="6582833" y="5309204"/>
                  <a:pt x="6552459" y="5240619"/>
                  <a:pt x="6591300" y="5207604"/>
                </a:cubicBezTo>
                <a:cubicBezTo>
                  <a:pt x="6664198" y="5145640"/>
                  <a:pt x="7023345" y="5125938"/>
                  <a:pt x="7099300" y="5118704"/>
                </a:cubicBezTo>
                <a:cubicBezTo>
                  <a:pt x="7171267" y="5101771"/>
                  <a:pt x="7247780" y="5098243"/>
                  <a:pt x="7315200" y="5067904"/>
                </a:cubicBezTo>
                <a:cubicBezTo>
                  <a:pt x="7337710" y="5057774"/>
                  <a:pt x="7334952" y="5020917"/>
                  <a:pt x="7353300" y="5004404"/>
                </a:cubicBezTo>
                <a:cubicBezTo>
                  <a:pt x="7378669" y="4981572"/>
                  <a:pt x="7413258" y="4971693"/>
                  <a:pt x="7442200" y="4953604"/>
                </a:cubicBezTo>
                <a:cubicBezTo>
                  <a:pt x="7481030" y="4929335"/>
                  <a:pt x="7520856" y="4906149"/>
                  <a:pt x="7556500" y="4877404"/>
                </a:cubicBezTo>
                <a:cubicBezTo>
                  <a:pt x="7772504" y="4703207"/>
                  <a:pt x="7775326" y="4696678"/>
                  <a:pt x="7912100" y="4559904"/>
                </a:cubicBezTo>
                <a:cubicBezTo>
                  <a:pt x="7924800" y="4517571"/>
                  <a:pt x="7938710" y="4475582"/>
                  <a:pt x="7950200" y="4432904"/>
                </a:cubicBezTo>
                <a:cubicBezTo>
                  <a:pt x="7968351" y="4365487"/>
                  <a:pt x="7982175" y="4296936"/>
                  <a:pt x="8001000" y="4229704"/>
                </a:cubicBezTo>
                <a:cubicBezTo>
                  <a:pt x="8011829" y="4191030"/>
                  <a:pt x="8026400" y="4153504"/>
                  <a:pt x="8039100" y="4115404"/>
                </a:cubicBezTo>
                <a:cubicBezTo>
                  <a:pt x="8051800" y="3780971"/>
                  <a:pt x="8042526" y="3444977"/>
                  <a:pt x="8077200" y="3112104"/>
                </a:cubicBezTo>
                <a:cubicBezTo>
                  <a:pt x="8085264" y="3034694"/>
                  <a:pt x="8145352" y="2971216"/>
                  <a:pt x="8166100" y="2896204"/>
                </a:cubicBezTo>
                <a:cubicBezTo>
                  <a:pt x="8200627" y="2771376"/>
                  <a:pt x="8209797" y="2640574"/>
                  <a:pt x="8242300" y="2515204"/>
                </a:cubicBezTo>
                <a:cubicBezTo>
                  <a:pt x="8269177" y="2411536"/>
                  <a:pt x="8313126" y="2312983"/>
                  <a:pt x="8343900" y="2210404"/>
                </a:cubicBezTo>
                <a:cubicBezTo>
                  <a:pt x="8363962" y="2143531"/>
                  <a:pt x="8364240" y="2070027"/>
                  <a:pt x="8394700" y="2007204"/>
                </a:cubicBezTo>
                <a:cubicBezTo>
                  <a:pt x="8500538" y="1788912"/>
                  <a:pt x="8641808" y="1589189"/>
                  <a:pt x="8750300" y="1372204"/>
                </a:cubicBezTo>
                <a:cubicBezTo>
                  <a:pt x="8758767" y="1355271"/>
                  <a:pt x="8767866" y="1338639"/>
                  <a:pt x="8775700" y="1321404"/>
                </a:cubicBezTo>
                <a:cubicBezTo>
                  <a:pt x="8789041" y="1292054"/>
                  <a:pt x="8797994" y="1260604"/>
                  <a:pt x="8813800" y="1232504"/>
                </a:cubicBezTo>
                <a:cubicBezTo>
                  <a:pt x="8836249" y="1192594"/>
                  <a:pt x="8860422" y="1153160"/>
                  <a:pt x="8890000" y="1118204"/>
                </a:cubicBezTo>
                <a:cubicBezTo>
                  <a:pt x="8907509" y="1097511"/>
                  <a:pt x="8932333" y="1084337"/>
                  <a:pt x="8953500" y="1067404"/>
                </a:cubicBezTo>
                <a:cubicBezTo>
                  <a:pt x="9032729" y="908945"/>
                  <a:pt x="9020001" y="983756"/>
                  <a:pt x="8864600" y="711804"/>
                </a:cubicBezTo>
                <a:cubicBezTo>
                  <a:pt x="8846778" y="680616"/>
                  <a:pt x="8816754" y="657657"/>
                  <a:pt x="8788400" y="635604"/>
                </a:cubicBezTo>
                <a:cubicBezTo>
                  <a:pt x="8675298" y="547636"/>
                  <a:pt x="8514442" y="460012"/>
                  <a:pt x="8382000" y="419704"/>
                </a:cubicBezTo>
                <a:cubicBezTo>
                  <a:pt x="8274773" y="387070"/>
                  <a:pt x="8161867" y="377371"/>
                  <a:pt x="8051800" y="356204"/>
                </a:cubicBezTo>
                <a:lnTo>
                  <a:pt x="7658100" y="394304"/>
                </a:lnTo>
                <a:cubicBezTo>
                  <a:pt x="7454635" y="417484"/>
                  <a:pt x="7252504" y="452678"/>
                  <a:pt x="7048500" y="470504"/>
                </a:cubicBezTo>
                <a:cubicBezTo>
                  <a:pt x="6816206" y="490802"/>
                  <a:pt x="6582833" y="495904"/>
                  <a:pt x="6350000" y="508604"/>
                </a:cubicBezTo>
                <a:cubicBezTo>
                  <a:pt x="5969000" y="495904"/>
                  <a:pt x="5586230" y="509323"/>
                  <a:pt x="5207000" y="470504"/>
                </a:cubicBezTo>
                <a:cubicBezTo>
                  <a:pt x="5045590" y="453982"/>
                  <a:pt x="4895490" y="378702"/>
                  <a:pt x="4737100" y="343504"/>
                </a:cubicBezTo>
                <a:cubicBezTo>
                  <a:pt x="4628390" y="319346"/>
                  <a:pt x="4516967" y="309637"/>
                  <a:pt x="4406900" y="292704"/>
                </a:cubicBezTo>
                <a:cubicBezTo>
                  <a:pt x="4245119" y="207055"/>
                  <a:pt x="3958485" y="44501"/>
                  <a:pt x="3797300" y="26004"/>
                </a:cubicBezTo>
                <a:cubicBezTo>
                  <a:pt x="3414486" y="-17925"/>
                  <a:pt x="3026833" y="9071"/>
                  <a:pt x="2641600" y="604"/>
                </a:cubicBezTo>
                <a:cubicBezTo>
                  <a:pt x="2493433" y="42937"/>
                  <a:pt x="2341272" y="73199"/>
                  <a:pt x="2197100" y="127604"/>
                </a:cubicBezTo>
                <a:cubicBezTo>
                  <a:pt x="2115544" y="158380"/>
                  <a:pt x="1968500" y="254604"/>
                  <a:pt x="1968500" y="254604"/>
                </a:cubicBezTo>
                <a:cubicBezTo>
                  <a:pt x="1955800" y="284237"/>
                  <a:pt x="1948284" y="316679"/>
                  <a:pt x="1930400" y="343504"/>
                </a:cubicBezTo>
                <a:cubicBezTo>
                  <a:pt x="1921933" y="356204"/>
                  <a:pt x="1906780" y="373731"/>
                  <a:pt x="1892300" y="368904"/>
                </a:cubicBezTo>
                <a:cubicBezTo>
                  <a:pt x="1872220" y="362211"/>
                  <a:pt x="1848118" y="338378"/>
                  <a:pt x="1854200" y="318104"/>
                </a:cubicBezTo>
                <a:cubicBezTo>
                  <a:pt x="1864522" y="283698"/>
                  <a:pt x="1885950" y="254604"/>
                  <a:pt x="1892300" y="241904"/>
                </a:cubicBezTo>
                <a:close/>
              </a:path>
            </a:pathLst>
          </a:custGeom>
          <a:pattFill prst="ltVert">
            <a:fgClr>
              <a:schemeClr val="accent6"/>
            </a:fgClr>
            <a:bgClr>
              <a:schemeClr val="bg1"/>
            </a:bgClr>
          </a:patt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0CD2D5-FBD2-AE27-5C0E-8C98DD477522}"/>
              </a:ext>
            </a:extLst>
          </p:cNvPr>
          <p:cNvSpPr/>
          <p:nvPr/>
        </p:nvSpPr>
        <p:spPr>
          <a:xfrm>
            <a:off x="3339918" y="1409700"/>
            <a:ext cx="5829482" cy="4572000"/>
          </a:xfrm>
          <a:custGeom>
            <a:avLst/>
            <a:gdLst>
              <a:gd name="connsiteX0" fmla="*/ 1028882 w 5829482"/>
              <a:gd name="connsiteY0" fmla="*/ 215900 h 4572000"/>
              <a:gd name="connsiteX1" fmla="*/ 1028882 w 5829482"/>
              <a:gd name="connsiteY1" fmla="*/ 215900 h 4572000"/>
              <a:gd name="connsiteX2" fmla="*/ 1130482 w 5829482"/>
              <a:gd name="connsiteY2" fmla="*/ 152400 h 4572000"/>
              <a:gd name="connsiteX3" fmla="*/ 1803582 w 5829482"/>
              <a:gd name="connsiteY3" fmla="*/ 63500 h 4572000"/>
              <a:gd name="connsiteX4" fmla="*/ 1841682 w 5829482"/>
              <a:gd name="connsiteY4" fmla="*/ 50800 h 4572000"/>
              <a:gd name="connsiteX5" fmla="*/ 1879782 w 5829482"/>
              <a:gd name="connsiteY5" fmla="*/ 12700 h 4572000"/>
              <a:gd name="connsiteX6" fmla="*/ 1994082 w 5829482"/>
              <a:gd name="connsiteY6" fmla="*/ 0 h 4572000"/>
              <a:gd name="connsiteX7" fmla="*/ 3378382 w 5829482"/>
              <a:gd name="connsiteY7" fmla="*/ 63500 h 4572000"/>
              <a:gd name="connsiteX8" fmla="*/ 3568882 w 5829482"/>
              <a:gd name="connsiteY8" fmla="*/ 101600 h 4572000"/>
              <a:gd name="connsiteX9" fmla="*/ 4788082 w 5829482"/>
              <a:gd name="connsiteY9" fmla="*/ 88900 h 4572000"/>
              <a:gd name="connsiteX10" fmla="*/ 5689782 w 5829482"/>
              <a:gd name="connsiteY10" fmla="*/ 215900 h 4572000"/>
              <a:gd name="connsiteX11" fmla="*/ 5816782 w 5829482"/>
              <a:gd name="connsiteY11" fmla="*/ 317500 h 4572000"/>
              <a:gd name="connsiteX12" fmla="*/ 5804082 w 5829482"/>
              <a:gd name="connsiteY12" fmla="*/ 863600 h 4572000"/>
              <a:gd name="connsiteX13" fmla="*/ 5791382 w 5829482"/>
              <a:gd name="connsiteY13" fmla="*/ 1016000 h 4572000"/>
              <a:gd name="connsiteX14" fmla="*/ 5829482 w 5829482"/>
              <a:gd name="connsiteY14" fmla="*/ 1816100 h 4572000"/>
              <a:gd name="connsiteX15" fmla="*/ 5638982 w 5829482"/>
              <a:gd name="connsiteY15" fmla="*/ 3213100 h 4572000"/>
              <a:gd name="connsiteX16" fmla="*/ 5372282 w 5829482"/>
              <a:gd name="connsiteY16" fmla="*/ 3302000 h 4572000"/>
              <a:gd name="connsiteX17" fmla="*/ 5143682 w 5829482"/>
              <a:gd name="connsiteY17" fmla="*/ 3479800 h 4572000"/>
              <a:gd name="connsiteX18" fmla="*/ 4813482 w 5829482"/>
              <a:gd name="connsiteY18" fmla="*/ 3721100 h 4572000"/>
              <a:gd name="connsiteX19" fmla="*/ 4597582 w 5829482"/>
              <a:gd name="connsiteY19" fmla="*/ 4102100 h 4572000"/>
              <a:gd name="connsiteX20" fmla="*/ 4546782 w 5829482"/>
              <a:gd name="connsiteY20" fmla="*/ 4152900 h 4572000"/>
              <a:gd name="connsiteX21" fmla="*/ 4102282 w 5829482"/>
              <a:gd name="connsiteY21" fmla="*/ 4546600 h 4572000"/>
              <a:gd name="connsiteX22" fmla="*/ 3797482 w 5829482"/>
              <a:gd name="connsiteY22" fmla="*/ 4572000 h 4572000"/>
              <a:gd name="connsiteX23" fmla="*/ 2222682 w 5829482"/>
              <a:gd name="connsiteY23" fmla="*/ 4495800 h 4572000"/>
              <a:gd name="connsiteX24" fmla="*/ 1917882 w 5829482"/>
              <a:gd name="connsiteY24" fmla="*/ 4406900 h 4572000"/>
              <a:gd name="connsiteX25" fmla="*/ 1740082 w 5829482"/>
              <a:gd name="connsiteY25" fmla="*/ 4368800 h 4572000"/>
              <a:gd name="connsiteX26" fmla="*/ 1574982 w 5829482"/>
              <a:gd name="connsiteY26" fmla="*/ 4229100 h 4572000"/>
              <a:gd name="connsiteX27" fmla="*/ 1066982 w 5829482"/>
              <a:gd name="connsiteY27" fmla="*/ 4064000 h 4572000"/>
              <a:gd name="connsiteX28" fmla="*/ 927282 w 5829482"/>
              <a:gd name="connsiteY28" fmla="*/ 3949700 h 4572000"/>
              <a:gd name="connsiteX29" fmla="*/ 774882 w 5829482"/>
              <a:gd name="connsiteY29" fmla="*/ 3771900 h 4572000"/>
              <a:gd name="connsiteX30" fmla="*/ 622482 w 5829482"/>
              <a:gd name="connsiteY30" fmla="*/ 3721100 h 4572000"/>
              <a:gd name="connsiteX31" fmla="*/ 355782 w 5829482"/>
              <a:gd name="connsiteY31" fmla="*/ 3327400 h 4572000"/>
              <a:gd name="connsiteX32" fmla="*/ 304982 w 5829482"/>
              <a:gd name="connsiteY32" fmla="*/ 3276600 h 4572000"/>
              <a:gd name="connsiteX33" fmla="*/ 203382 w 5829482"/>
              <a:gd name="connsiteY33" fmla="*/ 3136900 h 4572000"/>
              <a:gd name="connsiteX34" fmla="*/ 89082 w 5829482"/>
              <a:gd name="connsiteY34" fmla="*/ 2819400 h 4572000"/>
              <a:gd name="connsiteX35" fmla="*/ 182 w 5829482"/>
              <a:gd name="connsiteY35" fmla="*/ 2717800 h 4572000"/>
              <a:gd name="connsiteX36" fmla="*/ 127182 w 5829482"/>
              <a:gd name="connsiteY36" fmla="*/ 1968500 h 4572000"/>
              <a:gd name="connsiteX37" fmla="*/ 368482 w 5829482"/>
              <a:gd name="connsiteY37" fmla="*/ 1612900 h 4572000"/>
              <a:gd name="connsiteX38" fmla="*/ 431982 w 5829482"/>
              <a:gd name="connsiteY38" fmla="*/ 1397000 h 4572000"/>
              <a:gd name="connsiteX39" fmla="*/ 508182 w 5829482"/>
              <a:gd name="connsiteY39" fmla="*/ 1270000 h 4572000"/>
              <a:gd name="connsiteX40" fmla="*/ 546282 w 5829482"/>
              <a:gd name="connsiteY40" fmla="*/ 1155700 h 4572000"/>
              <a:gd name="connsiteX41" fmla="*/ 724082 w 5829482"/>
              <a:gd name="connsiteY41" fmla="*/ 889000 h 4572000"/>
              <a:gd name="connsiteX42" fmla="*/ 812982 w 5829482"/>
              <a:gd name="connsiteY42" fmla="*/ 673100 h 4572000"/>
              <a:gd name="connsiteX43" fmla="*/ 825682 w 5829482"/>
              <a:gd name="connsiteY43" fmla="*/ 635000 h 4572000"/>
              <a:gd name="connsiteX44" fmla="*/ 876482 w 5829482"/>
              <a:gd name="connsiteY44" fmla="*/ 419100 h 4572000"/>
              <a:gd name="connsiteX45" fmla="*/ 914582 w 5829482"/>
              <a:gd name="connsiteY45" fmla="*/ 342900 h 4572000"/>
              <a:gd name="connsiteX46" fmla="*/ 952682 w 5829482"/>
              <a:gd name="connsiteY46" fmla="*/ 304800 h 4572000"/>
              <a:gd name="connsiteX47" fmla="*/ 1028882 w 5829482"/>
              <a:gd name="connsiteY47" fmla="*/ 2159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482" h="4572000">
                <a:moveTo>
                  <a:pt x="1028882" y="215900"/>
                </a:moveTo>
                <a:lnTo>
                  <a:pt x="1028882" y="215900"/>
                </a:lnTo>
                <a:cubicBezTo>
                  <a:pt x="1062749" y="194733"/>
                  <a:pt x="1091737" y="162086"/>
                  <a:pt x="1130482" y="152400"/>
                </a:cubicBezTo>
                <a:cubicBezTo>
                  <a:pt x="1211558" y="132131"/>
                  <a:pt x="1705524" y="75267"/>
                  <a:pt x="1803582" y="63500"/>
                </a:cubicBezTo>
                <a:cubicBezTo>
                  <a:pt x="1816282" y="59267"/>
                  <a:pt x="1830543" y="58226"/>
                  <a:pt x="1841682" y="50800"/>
                </a:cubicBezTo>
                <a:cubicBezTo>
                  <a:pt x="1856626" y="40837"/>
                  <a:pt x="1862743" y="18380"/>
                  <a:pt x="1879782" y="12700"/>
                </a:cubicBezTo>
                <a:cubicBezTo>
                  <a:pt x="1916149" y="578"/>
                  <a:pt x="1955982" y="4233"/>
                  <a:pt x="1994082" y="0"/>
                </a:cubicBezTo>
                <a:lnTo>
                  <a:pt x="3378382" y="63500"/>
                </a:lnTo>
                <a:cubicBezTo>
                  <a:pt x="3443005" y="67669"/>
                  <a:pt x="3504135" y="100433"/>
                  <a:pt x="3568882" y="101600"/>
                </a:cubicBezTo>
                <a:lnTo>
                  <a:pt x="4788082" y="88900"/>
                </a:lnTo>
                <a:cubicBezTo>
                  <a:pt x="5129643" y="40106"/>
                  <a:pt x="5026393" y="45570"/>
                  <a:pt x="5689782" y="215900"/>
                </a:cubicBezTo>
                <a:cubicBezTo>
                  <a:pt x="5742292" y="229382"/>
                  <a:pt x="5774449" y="283633"/>
                  <a:pt x="5816782" y="317500"/>
                </a:cubicBezTo>
                <a:cubicBezTo>
                  <a:pt x="5812549" y="499533"/>
                  <a:pt x="5810699" y="681638"/>
                  <a:pt x="5804082" y="863600"/>
                </a:cubicBezTo>
                <a:cubicBezTo>
                  <a:pt x="5802230" y="914542"/>
                  <a:pt x="5791382" y="965024"/>
                  <a:pt x="5791382" y="1016000"/>
                </a:cubicBezTo>
                <a:cubicBezTo>
                  <a:pt x="5791382" y="1429459"/>
                  <a:pt x="5799820" y="1460154"/>
                  <a:pt x="5829482" y="1816100"/>
                </a:cubicBezTo>
                <a:cubicBezTo>
                  <a:pt x="5765982" y="2281767"/>
                  <a:pt x="5777195" y="2763907"/>
                  <a:pt x="5638982" y="3213100"/>
                </a:cubicBezTo>
                <a:cubicBezTo>
                  <a:pt x="5611424" y="3302665"/>
                  <a:pt x="5454790" y="3257573"/>
                  <a:pt x="5372282" y="3302000"/>
                </a:cubicBezTo>
                <a:cubicBezTo>
                  <a:pt x="5287286" y="3347767"/>
                  <a:pt x="5223353" y="3425288"/>
                  <a:pt x="5143682" y="3479800"/>
                </a:cubicBezTo>
                <a:cubicBezTo>
                  <a:pt x="4870171" y="3666939"/>
                  <a:pt x="4976378" y="3581475"/>
                  <a:pt x="4813482" y="3721100"/>
                </a:cubicBezTo>
                <a:cubicBezTo>
                  <a:pt x="4731608" y="3884848"/>
                  <a:pt x="4713025" y="3932784"/>
                  <a:pt x="4597582" y="4102100"/>
                </a:cubicBezTo>
                <a:cubicBezTo>
                  <a:pt x="4584092" y="4121886"/>
                  <a:pt x="4561742" y="4134200"/>
                  <a:pt x="4546782" y="4152900"/>
                </a:cubicBezTo>
                <a:cubicBezTo>
                  <a:pt x="4390256" y="4348557"/>
                  <a:pt x="4375206" y="4447883"/>
                  <a:pt x="4102282" y="4546600"/>
                </a:cubicBezTo>
                <a:cubicBezTo>
                  <a:pt x="4006409" y="4581278"/>
                  <a:pt x="3899082" y="4563533"/>
                  <a:pt x="3797482" y="4572000"/>
                </a:cubicBezTo>
                <a:cubicBezTo>
                  <a:pt x="3272549" y="4546600"/>
                  <a:pt x="2746214" y="4541786"/>
                  <a:pt x="2222682" y="4495800"/>
                </a:cubicBezTo>
                <a:cubicBezTo>
                  <a:pt x="2117255" y="4486539"/>
                  <a:pt x="2020231" y="4433834"/>
                  <a:pt x="1917882" y="4406900"/>
                </a:cubicBezTo>
                <a:cubicBezTo>
                  <a:pt x="1859266" y="4391475"/>
                  <a:pt x="1799349" y="4381500"/>
                  <a:pt x="1740082" y="4368800"/>
                </a:cubicBezTo>
                <a:cubicBezTo>
                  <a:pt x="1685049" y="4322233"/>
                  <a:pt x="1638339" y="4263494"/>
                  <a:pt x="1574982" y="4229100"/>
                </a:cubicBezTo>
                <a:cubicBezTo>
                  <a:pt x="1460412" y="4166905"/>
                  <a:pt x="1200213" y="4101009"/>
                  <a:pt x="1066982" y="4064000"/>
                </a:cubicBezTo>
                <a:cubicBezTo>
                  <a:pt x="1020415" y="4025900"/>
                  <a:pt x="969826" y="3992244"/>
                  <a:pt x="927282" y="3949700"/>
                </a:cubicBezTo>
                <a:cubicBezTo>
                  <a:pt x="806632" y="3829050"/>
                  <a:pt x="1026317" y="3927550"/>
                  <a:pt x="774882" y="3771900"/>
                </a:cubicBezTo>
                <a:cubicBezTo>
                  <a:pt x="729352" y="3743715"/>
                  <a:pt x="673282" y="3738033"/>
                  <a:pt x="622482" y="3721100"/>
                </a:cubicBezTo>
                <a:cubicBezTo>
                  <a:pt x="534782" y="3585564"/>
                  <a:pt x="454803" y="3454712"/>
                  <a:pt x="355782" y="3327400"/>
                </a:cubicBezTo>
                <a:cubicBezTo>
                  <a:pt x="341080" y="3308497"/>
                  <a:pt x="319942" y="3295300"/>
                  <a:pt x="304982" y="3276600"/>
                </a:cubicBezTo>
                <a:cubicBezTo>
                  <a:pt x="269012" y="3231638"/>
                  <a:pt x="237249" y="3183467"/>
                  <a:pt x="203382" y="3136900"/>
                </a:cubicBezTo>
                <a:cubicBezTo>
                  <a:pt x="165282" y="3031067"/>
                  <a:pt x="138155" y="2920613"/>
                  <a:pt x="89082" y="2819400"/>
                </a:cubicBezTo>
                <a:cubicBezTo>
                  <a:pt x="69449" y="2778908"/>
                  <a:pt x="1879" y="2762769"/>
                  <a:pt x="182" y="2717800"/>
                </a:cubicBezTo>
                <a:cubicBezTo>
                  <a:pt x="-2478" y="2647309"/>
                  <a:pt x="23220" y="2141770"/>
                  <a:pt x="127182" y="1968500"/>
                </a:cubicBezTo>
                <a:cubicBezTo>
                  <a:pt x="365462" y="1571367"/>
                  <a:pt x="151625" y="2139553"/>
                  <a:pt x="368482" y="1612900"/>
                </a:cubicBezTo>
                <a:cubicBezTo>
                  <a:pt x="397044" y="1543535"/>
                  <a:pt x="403679" y="1466471"/>
                  <a:pt x="431982" y="1397000"/>
                </a:cubicBezTo>
                <a:cubicBezTo>
                  <a:pt x="450609" y="1351280"/>
                  <a:pt x="487048" y="1314616"/>
                  <a:pt x="508182" y="1270000"/>
                </a:cubicBezTo>
                <a:cubicBezTo>
                  <a:pt x="525374" y="1233705"/>
                  <a:pt x="526482" y="1190641"/>
                  <a:pt x="546282" y="1155700"/>
                </a:cubicBezTo>
                <a:cubicBezTo>
                  <a:pt x="598958" y="1062743"/>
                  <a:pt x="672403" y="982515"/>
                  <a:pt x="724082" y="889000"/>
                </a:cubicBezTo>
                <a:cubicBezTo>
                  <a:pt x="761727" y="820881"/>
                  <a:pt x="784077" y="745362"/>
                  <a:pt x="812982" y="673100"/>
                </a:cubicBezTo>
                <a:cubicBezTo>
                  <a:pt x="817954" y="660671"/>
                  <a:pt x="822435" y="647987"/>
                  <a:pt x="825682" y="635000"/>
                </a:cubicBezTo>
                <a:cubicBezTo>
                  <a:pt x="843613" y="563275"/>
                  <a:pt x="854956" y="489829"/>
                  <a:pt x="876482" y="419100"/>
                </a:cubicBezTo>
                <a:cubicBezTo>
                  <a:pt x="884750" y="391932"/>
                  <a:pt x="898830" y="366529"/>
                  <a:pt x="914582" y="342900"/>
                </a:cubicBezTo>
                <a:cubicBezTo>
                  <a:pt x="924545" y="327956"/>
                  <a:pt x="941906" y="319168"/>
                  <a:pt x="952682" y="304800"/>
                </a:cubicBezTo>
                <a:cubicBezTo>
                  <a:pt x="1031230" y="200069"/>
                  <a:pt x="1016182" y="230717"/>
                  <a:pt x="1028882" y="215900"/>
                </a:cubicBez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36CE2E-2EC9-FB13-BF9A-76B58E630A04}"/>
              </a:ext>
            </a:extLst>
          </p:cNvPr>
          <p:cNvSpPr/>
          <p:nvPr/>
        </p:nvSpPr>
        <p:spPr>
          <a:xfrm>
            <a:off x="4275090" y="1827593"/>
            <a:ext cx="4140200" cy="3456814"/>
          </a:xfrm>
          <a:custGeom>
            <a:avLst/>
            <a:gdLst>
              <a:gd name="connsiteX0" fmla="*/ 800100 w 4140200"/>
              <a:gd name="connsiteY0" fmla="*/ 53214 h 3456814"/>
              <a:gd name="connsiteX1" fmla="*/ 800100 w 4140200"/>
              <a:gd name="connsiteY1" fmla="*/ 53214 h 3456814"/>
              <a:gd name="connsiteX2" fmla="*/ 914400 w 4140200"/>
              <a:gd name="connsiteY2" fmla="*/ 15114 h 3456814"/>
              <a:gd name="connsiteX3" fmla="*/ 1409700 w 4140200"/>
              <a:gd name="connsiteY3" fmla="*/ 2414 h 3456814"/>
              <a:gd name="connsiteX4" fmla="*/ 1943100 w 4140200"/>
              <a:gd name="connsiteY4" fmla="*/ 104014 h 3456814"/>
              <a:gd name="connsiteX5" fmla="*/ 2133600 w 4140200"/>
              <a:gd name="connsiteY5" fmla="*/ 205614 h 3456814"/>
              <a:gd name="connsiteX6" fmla="*/ 2311400 w 4140200"/>
              <a:gd name="connsiteY6" fmla="*/ 256414 h 3456814"/>
              <a:gd name="connsiteX7" fmla="*/ 2400300 w 4140200"/>
              <a:gd name="connsiteY7" fmla="*/ 358014 h 3456814"/>
              <a:gd name="connsiteX8" fmla="*/ 2578100 w 4140200"/>
              <a:gd name="connsiteY8" fmla="*/ 434214 h 3456814"/>
              <a:gd name="connsiteX9" fmla="*/ 2946400 w 4140200"/>
              <a:gd name="connsiteY9" fmla="*/ 548514 h 3456814"/>
              <a:gd name="connsiteX10" fmla="*/ 3175000 w 4140200"/>
              <a:gd name="connsiteY10" fmla="*/ 586614 h 3456814"/>
              <a:gd name="connsiteX11" fmla="*/ 3492500 w 4140200"/>
              <a:gd name="connsiteY11" fmla="*/ 650114 h 3456814"/>
              <a:gd name="connsiteX12" fmla="*/ 3619500 w 4140200"/>
              <a:gd name="connsiteY12" fmla="*/ 700914 h 3456814"/>
              <a:gd name="connsiteX13" fmla="*/ 3784600 w 4140200"/>
              <a:gd name="connsiteY13" fmla="*/ 916814 h 3456814"/>
              <a:gd name="connsiteX14" fmla="*/ 3975100 w 4140200"/>
              <a:gd name="connsiteY14" fmla="*/ 1132714 h 3456814"/>
              <a:gd name="connsiteX15" fmla="*/ 4000500 w 4140200"/>
              <a:gd name="connsiteY15" fmla="*/ 1196214 h 3456814"/>
              <a:gd name="connsiteX16" fmla="*/ 4140200 w 4140200"/>
              <a:gd name="connsiteY16" fmla="*/ 1526414 h 3456814"/>
              <a:gd name="connsiteX17" fmla="*/ 4089400 w 4140200"/>
              <a:gd name="connsiteY17" fmla="*/ 2402714 h 3456814"/>
              <a:gd name="connsiteX18" fmla="*/ 4038600 w 4140200"/>
              <a:gd name="connsiteY18" fmla="*/ 2605914 h 3456814"/>
              <a:gd name="connsiteX19" fmla="*/ 3987800 w 4140200"/>
              <a:gd name="connsiteY19" fmla="*/ 2631314 h 3456814"/>
              <a:gd name="connsiteX20" fmla="*/ 3835400 w 4140200"/>
              <a:gd name="connsiteY20" fmla="*/ 2694814 h 3456814"/>
              <a:gd name="connsiteX21" fmla="*/ 3416300 w 4140200"/>
              <a:gd name="connsiteY21" fmla="*/ 2771014 h 3456814"/>
              <a:gd name="connsiteX22" fmla="*/ 3365500 w 4140200"/>
              <a:gd name="connsiteY22" fmla="*/ 2847214 h 3456814"/>
              <a:gd name="connsiteX23" fmla="*/ 3251200 w 4140200"/>
              <a:gd name="connsiteY23" fmla="*/ 2885314 h 3456814"/>
              <a:gd name="connsiteX24" fmla="*/ 2705100 w 4140200"/>
              <a:gd name="connsiteY24" fmla="*/ 2999614 h 3456814"/>
              <a:gd name="connsiteX25" fmla="*/ 2463800 w 4140200"/>
              <a:gd name="connsiteY25" fmla="*/ 3050414 h 3456814"/>
              <a:gd name="connsiteX26" fmla="*/ 2247900 w 4140200"/>
              <a:gd name="connsiteY26" fmla="*/ 3126614 h 3456814"/>
              <a:gd name="connsiteX27" fmla="*/ 1866900 w 4140200"/>
              <a:gd name="connsiteY27" fmla="*/ 3202814 h 3456814"/>
              <a:gd name="connsiteX28" fmla="*/ 1701800 w 4140200"/>
              <a:gd name="connsiteY28" fmla="*/ 3240914 h 3456814"/>
              <a:gd name="connsiteX29" fmla="*/ 1549400 w 4140200"/>
              <a:gd name="connsiteY29" fmla="*/ 3355214 h 3456814"/>
              <a:gd name="connsiteX30" fmla="*/ 1435100 w 4140200"/>
              <a:gd name="connsiteY30" fmla="*/ 3418714 h 3456814"/>
              <a:gd name="connsiteX31" fmla="*/ 1308100 w 4140200"/>
              <a:gd name="connsiteY31" fmla="*/ 3456814 h 3456814"/>
              <a:gd name="connsiteX32" fmla="*/ 673100 w 4140200"/>
              <a:gd name="connsiteY32" fmla="*/ 3342514 h 3456814"/>
              <a:gd name="connsiteX33" fmla="*/ 622300 w 4140200"/>
              <a:gd name="connsiteY33" fmla="*/ 3317114 h 3456814"/>
              <a:gd name="connsiteX34" fmla="*/ 457200 w 4140200"/>
              <a:gd name="connsiteY34" fmla="*/ 3202814 h 3456814"/>
              <a:gd name="connsiteX35" fmla="*/ 228600 w 4140200"/>
              <a:gd name="connsiteY35" fmla="*/ 3088514 h 3456814"/>
              <a:gd name="connsiteX36" fmla="*/ 127000 w 4140200"/>
              <a:gd name="connsiteY36" fmla="*/ 2834514 h 3456814"/>
              <a:gd name="connsiteX37" fmla="*/ 0 w 4140200"/>
              <a:gd name="connsiteY37" fmla="*/ 2542414 h 3456814"/>
              <a:gd name="connsiteX38" fmla="*/ 25400 w 4140200"/>
              <a:gd name="connsiteY38" fmla="*/ 1831214 h 3456814"/>
              <a:gd name="connsiteX39" fmla="*/ 38100 w 4140200"/>
              <a:gd name="connsiteY39" fmla="*/ 1793114 h 3456814"/>
              <a:gd name="connsiteX40" fmla="*/ 88900 w 4140200"/>
              <a:gd name="connsiteY40" fmla="*/ 1513714 h 3456814"/>
              <a:gd name="connsiteX41" fmla="*/ 101600 w 4140200"/>
              <a:gd name="connsiteY41" fmla="*/ 1323214 h 3456814"/>
              <a:gd name="connsiteX42" fmla="*/ 127000 w 4140200"/>
              <a:gd name="connsiteY42" fmla="*/ 853314 h 3456814"/>
              <a:gd name="connsiteX43" fmla="*/ 330200 w 4140200"/>
              <a:gd name="connsiteY43" fmla="*/ 548514 h 3456814"/>
              <a:gd name="connsiteX44" fmla="*/ 393700 w 4140200"/>
              <a:gd name="connsiteY44" fmla="*/ 523114 h 3456814"/>
              <a:gd name="connsiteX45" fmla="*/ 546100 w 4140200"/>
              <a:gd name="connsiteY45" fmla="*/ 472314 h 3456814"/>
              <a:gd name="connsiteX46" fmla="*/ 596900 w 4140200"/>
              <a:gd name="connsiteY46" fmla="*/ 434214 h 3456814"/>
              <a:gd name="connsiteX47" fmla="*/ 749300 w 4140200"/>
              <a:gd name="connsiteY47" fmla="*/ 332614 h 3456814"/>
              <a:gd name="connsiteX48" fmla="*/ 787400 w 4140200"/>
              <a:gd name="connsiteY48" fmla="*/ 167514 h 3456814"/>
              <a:gd name="connsiteX49" fmla="*/ 800100 w 4140200"/>
              <a:gd name="connsiteY49" fmla="*/ 53214 h 345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140200" h="3456814">
                <a:moveTo>
                  <a:pt x="800100" y="53214"/>
                </a:moveTo>
                <a:lnTo>
                  <a:pt x="800100" y="53214"/>
                </a:lnTo>
                <a:cubicBezTo>
                  <a:pt x="838200" y="40514"/>
                  <a:pt x="874378" y="18449"/>
                  <a:pt x="914400" y="15114"/>
                </a:cubicBezTo>
                <a:cubicBezTo>
                  <a:pt x="1078984" y="1399"/>
                  <a:pt x="1244647" y="-3377"/>
                  <a:pt x="1409700" y="2414"/>
                </a:cubicBezTo>
                <a:cubicBezTo>
                  <a:pt x="1489300" y="5207"/>
                  <a:pt x="1900370" y="95112"/>
                  <a:pt x="1943100" y="104014"/>
                </a:cubicBezTo>
                <a:cubicBezTo>
                  <a:pt x="2006600" y="137881"/>
                  <a:pt x="2067102" y="178097"/>
                  <a:pt x="2133600" y="205614"/>
                </a:cubicBezTo>
                <a:cubicBezTo>
                  <a:pt x="2190555" y="229182"/>
                  <a:pt x="2257883" y="225833"/>
                  <a:pt x="2311400" y="256414"/>
                </a:cubicBezTo>
                <a:cubicBezTo>
                  <a:pt x="2350472" y="278741"/>
                  <a:pt x="2362857" y="333052"/>
                  <a:pt x="2400300" y="358014"/>
                </a:cubicBezTo>
                <a:cubicBezTo>
                  <a:pt x="2453951" y="393781"/>
                  <a:pt x="2518085" y="410637"/>
                  <a:pt x="2578100" y="434214"/>
                </a:cubicBezTo>
                <a:cubicBezTo>
                  <a:pt x="2697798" y="481238"/>
                  <a:pt x="2820397" y="521786"/>
                  <a:pt x="2946400" y="548514"/>
                </a:cubicBezTo>
                <a:cubicBezTo>
                  <a:pt x="3021970" y="564544"/>
                  <a:pt x="3099464" y="570428"/>
                  <a:pt x="3175000" y="586614"/>
                </a:cubicBezTo>
                <a:cubicBezTo>
                  <a:pt x="3562800" y="669714"/>
                  <a:pt x="2969111" y="580329"/>
                  <a:pt x="3492500" y="650114"/>
                </a:cubicBezTo>
                <a:cubicBezTo>
                  <a:pt x="3534833" y="667047"/>
                  <a:pt x="3578102" y="681807"/>
                  <a:pt x="3619500" y="700914"/>
                </a:cubicBezTo>
                <a:cubicBezTo>
                  <a:pt x="3703106" y="739501"/>
                  <a:pt x="3739102" y="859343"/>
                  <a:pt x="3784600" y="916814"/>
                </a:cubicBezTo>
                <a:cubicBezTo>
                  <a:pt x="3922387" y="1090860"/>
                  <a:pt x="3871637" y="964586"/>
                  <a:pt x="3975100" y="1132714"/>
                </a:cubicBezTo>
                <a:cubicBezTo>
                  <a:pt x="3987048" y="1152129"/>
                  <a:pt x="3991241" y="1175382"/>
                  <a:pt x="4000500" y="1196214"/>
                </a:cubicBezTo>
                <a:cubicBezTo>
                  <a:pt x="4125435" y="1477318"/>
                  <a:pt x="4031569" y="1243973"/>
                  <a:pt x="4140200" y="1526414"/>
                </a:cubicBezTo>
                <a:cubicBezTo>
                  <a:pt x="4123267" y="1818514"/>
                  <a:pt x="4116817" y="2111411"/>
                  <a:pt x="4089400" y="2402714"/>
                </a:cubicBezTo>
                <a:cubicBezTo>
                  <a:pt x="4082858" y="2472225"/>
                  <a:pt x="4066956" y="2542114"/>
                  <a:pt x="4038600" y="2605914"/>
                </a:cubicBezTo>
                <a:cubicBezTo>
                  <a:pt x="4030911" y="2623214"/>
                  <a:pt x="4005145" y="2623726"/>
                  <a:pt x="3987800" y="2631314"/>
                </a:cubicBezTo>
                <a:cubicBezTo>
                  <a:pt x="3937381" y="2653372"/>
                  <a:pt x="3887960" y="2678502"/>
                  <a:pt x="3835400" y="2694814"/>
                </a:cubicBezTo>
                <a:cubicBezTo>
                  <a:pt x="3667383" y="2746957"/>
                  <a:pt x="3587303" y="2749639"/>
                  <a:pt x="3416300" y="2771014"/>
                </a:cubicBezTo>
                <a:cubicBezTo>
                  <a:pt x="3399367" y="2796414"/>
                  <a:pt x="3390599" y="2829838"/>
                  <a:pt x="3365500" y="2847214"/>
                </a:cubicBezTo>
                <a:cubicBezTo>
                  <a:pt x="3332480" y="2870074"/>
                  <a:pt x="3290332" y="2876283"/>
                  <a:pt x="3251200" y="2885314"/>
                </a:cubicBezTo>
                <a:cubicBezTo>
                  <a:pt x="3069985" y="2927133"/>
                  <a:pt x="2886487" y="2958545"/>
                  <a:pt x="2705100" y="2999614"/>
                </a:cubicBezTo>
                <a:cubicBezTo>
                  <a:pt x="2436901" y="3060338"/>
                  <a:pt x="2712649" y="3022764"/>
                  <a:pt x="2463800" y="3050414"/>
                </a:cubicBezTo>
                <a:cubicBezTo>
                  <a:pt x="2391833" y="3075814"/>
                  <a:pt x="2321845" y="3107734"/>
                  <a:pt x="2247900" y="3126614"/>
                </a:cubicBezTo>
                <a:cubicBezTo>
                  <a:pt x="2122411" y="3158654"/>
                  <a:pt x="1993668" y="3176281"/>
                  <a:pt x="1866900" y="3202814"/>
                </a:cubicBezTo>
                <a:cubicBezTo>
                  <a:pt x="1811618" y="3214385"/>
                  <a:pt x="1756833" y="3228214"/>
                  <a:pt x="1701800" y="3240914"/>
                </a:cubicBezTo>
                <a:cubicBezTo>
                  <a:pt x="1638563" y="3304151"/>
                  <a:pt x="1660181" y="3287515"/>
                  <a:pt x="1549400" y="3355214"/>
                </a:cubicBezTo>
                <a:cubicBezTo>
                  <a:pt x="1512210" y="3377941"/>
                  <a:pt x="1475269" y="3401801"/>
                  <a:pt x="1435100" y="3418714"/>
                </a:cubicBezTo>
                <a:cubicBezTo>
                  <a:pt x="1394366" y="3435865"/>
                  <a:pt x="1350433" y="3444114"/>
                  <a:pt x="1308100" y="3456814"/>
                </a:cubicBezTo>
                <a:cubicBezTo>
                  <a:pt x="1096433" y="3418714"/>
                  <a:pt x="883840" y="3385443"/>
                  <a:pt x="673100" y="3342514"/>
                </a:cubicBezTo>
                <a:cubicBezTo>
                  <a:pt x="654549" y="3338735"/>
                  <a:pt x="638195" y="3327399"/>
                  <a:pt x="622300" y="3317114"/>
                </a:cubicBezTo>
                <a:cubicBezTo>
                  <a:pt x="566103" y="3280752"/>
                  <a:pt x="515085" y="3236424"/>
                  <a:pt x="457200" y="3202814"/>
                </a:cubicBezTo>
                <a:cubicBezTo>
                  <a:pt x="383525" y="3160035"/>
                  <a:pt x="304800" y="3126614"/>
                  <a:pt x="228600" y="3088514"/>
                </a:cubicBezTo>
                <a:cubicBezTo>
                  <a:pt x="116993" y="2954586"/>
                  <a:pt x="189084" y="3065111"/>
                  <a:pt x="127000" y="2834514"/>
                </a:cubicBezTo>
                <a:cubicBezTo>
                  <a:pt x="85087" y="2678838"/>
                  <a:pt x="76422" y="2682522"/>
                  <a:pt x="0" y="2542414"/>
                </a:cubicBezTo>
                <a:cubicBezTo>
                  <a:pt x="8467" y="2305347"/>
                  <a:pt x="13354" y="2068126"/>
                  <a:pt x="25400" y="1831214"/>
                </a:cubicBezTo>
                <a:cubicBezTo>
                  <a:pt x="26080" y="1817844"/>
                  <a:pt x="35899" y="1806319"/>
                  <a:pt x="38100" y="1793114"/>
                </a:cubicBezTo>
                <a:cubicBezTo>
                  <a:pt x="85257" y="1510172"/>
                  <a:pt x="37393" y="1693987"/>
                  <a:pt x="88900" y="1513714"/>
                </a:cubicBezTo>
                <a:cubicBezTo>
                  <a:pt x="93133" y="1450214"/>
                  <a:pt x="97935" y="1386749"/>
                  <a:pt x="101600" y="1323214"/>
                </a:cubicBezTo>
                <a:cubicBezTo>
                  <a:pt x="110635" y="1166612"/>
                  <a:pt x="82605" y="1003763"/>
                  <a:pt x="127000" y="853314"/>
                </a:cubicBezTo>
                <a:cubicBezTo>
                  <a:pt x="161559" y="736198"/>
                  <a:pt x="216826" y="593864"/>
                  <a:pt x="330200" y="548514"/>
                </a:cubicBezTo>
                <a:cubicBezTo>
                  <a:pt x="351367" y="540047"/>
                  <a:pt x="372202" y="530701"/>
                  <a:pt x="393700" y="523114"/>
                </a:cubicBezTo>
                <a:cubicBezTo>
                  <a:pt x="444195" y="505292"/>
                  <a:pt x="546100" y="472314"/>
                  <a:pt x="546100" y="472314"/>
                </a:cubicBezTo>
                <a:cubicBezTo>
                  <a:pt x="563033" y="459614"/>
                  <a:pt x="579288" y="445955"/>
                  <a:pt x="596900" y="434214"/>
                </a:cubicBezTo>
                <a:cubicBezTo>
                  <a:pt x="776224" y="314665"/>
                  <a:pt x="634870" y="418437"/>
                  <a:pt x="749300" y="332614"/>
                </a:cubicBezTo>
                <a:cubicBezTo>
                  <a:pt x="763930" y="230203"/>
                  <a:pt x="754194" y="260490"/>
                  <a:pt x="787400" y="167514"/>
                </a:cubicBezTo>
                <a:cubicBezTo>
                  <a:pt x="799565" y="133452"/>
                  <a:pt x="797983" y="72264"/>
                  <a:pt x="800100" y="53214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CA8356-1927-4EF5-1363-DC077FB9FF3D}"/>
              </a:ext>
            </a:extLst>
          </p:cNvPr>
          <p:cNvSpPr/>
          <p:nvPr/>
        </p:nvSpPr>
        <p:spPr>
          <a:xfrm>
            <a:off x="4859536" y="2349500"/>
            <a:ext cx="2722364" cy="2413000"/>
          </a:xfrm>
          <a:custGeom>
            <a:avLst/>
            <a:gdLst>
              <a:gd name="connsiteX0" fmla="*/ 741164 w 2722364"/>
              <a:gd name="connsiteY0" fmla="*/ 0 h 2413000"/>
              <a:gd name="connsiteX1" fmla="*/ 741164 w 2722364"/>
              <a:gd name="connsiteY1" fmla="*/ 0 h 2413000"/>
              <a:gd name="connsiteX2" fmla="*/ 207764 w 2722364"/>
              <a:gd name="connsiteY2" fmla="*/ 330200 h 2413000"/>
              <a:gd name="connsiteX3" fmla="*/ 195064 w 2722364"/>
              <a:gd name="connsiteY3" fmla="*/ 482600 h 2413000"/>
              <a:gd name="connsiteX4" fmla="*/ 55364 w 2722364"/>
              <a:gd name="connsiteY4" fmla="*/ 622300 h 2413000"/>
              <a:gd name="connsiteX5" fmla="*/ 17264 w 2722364"/>
              <a:gd name="connsiteY5" fmla="*/ 990600 h 2413000"/>
              <a:gd name="connsiteX6" fmla="*/ 182364 w 2722364"/>
              <a:gd name="connsiteY6" fmla="*/ 1854200 h 2413000"/>
              <a:gd name="connsiteX7" fmla="*/ 322064 w 2722364"/>
              <a:gd name="connsiteY7" fmla="*/ 2057400 h 2413000"/>
              <a:gd name="connsiteX8" fmla="*/ 449064 w 2722364"/>
              <a:gd name="connsiteY8" fmla="*/ 2298700 h 2413000"/>
              <a:gd name="connsiteX9" fmla="*/ 804664 w 2722364"/>
              <a:gd name="connsiteY9" fmla="*/ 2413000 h 2413000"/>
              <a:gd name="connsiteX10" fmla="*/ 1160264 w 2722364"/>
              <a:gd name="connsiteY10" fmla="*/ 2374900 h 2413000"/>
              <a:gd name="connsiteX11" fmla="*/ 1211064 w 2722364"/>
              <a:gd name="connsiteY11" fmla="*/ 2336800 h 2413000"/>
              <a:gd name="connsiteX12" fmla="*/ 1388864 w 2722364"/>
              <a:gd name="connsiteY12" fmla="*/ 2273300 h 2413000"/>
              <a:gd name="connsiteX13" fmla="*/ 1490464 w 2722364"/>
              <a:gd name="connsiteY13" fmla="*/ 2070100 h 2413000"/>
              <a:gd name="connsiteX14" fmla="*/ 1604764 w 2722364"/>
              <a:gd name="connsiteY14" fmla="*/ 2019300 h 2413000"/>
              <a:gd name="connsiteX15" fmla="*/ 2049264 w 2722364"/>
              <a:gd name="connsiteY15" fmla="*/ 1955800 h 2413000"/>
              <a:gd name="connsiteX16" fmla="*/ 2100064 w 2722364"/>
              <a:gd name="connsiteY16" fmla="*/ 1905000 h 2413000"/>
              <a:gd name="connsiteX17" fmla="*/ 2188964 w 2722364"/>
              <a:gd name="connsiteY17" fmla="*/ 1790700 h 2413000"/>
              <a:gd name="connsiteX18" fmla="*/ 2404864 w 2722364"/>
              <a:gd name="connsiteY18" fmla="*/ 1625600 h 2413000"/>
              <a:gd name="connsiteX19" fmla="*/ 2519164 w 2722364"/>
              <a:gd name="connsiteY19" fmla="*/ 1511300 h 2413000"/>
              <a:gd name="connsiteX20" fmla="*/ 2544564 w 2722364"/>
              <a:gd name="connsiteY20" fmla="*/ 1422400 h 2413000"/>
              <a:gd name="connsiteX21" fmla="*/ 2722364 w 2722364"/>
              <a:gd name="connsiteY21" fmla="*/ 1346200 h 2413000"/>
              <a:gd name="connsiteX22" fmla="*/ 2671564 w 2722364"/>
              <a:gd name="connsiteY22" fmla="*/ 939800 h 2413000"/>
              <a:gd name="connsiteX23" fmla="*/ 2557264 w 2722364"/>
              <a:gd name="connsiteY23" fmla="*/ 812800 h 2413000"/>
              <a:gd name="connsiteX24" fmla="*/ 2341364 w 2722364"/>
              <a:gd name="connsiteY24" fmla="*/ 635000 h 2413000"/>
              <a:gd name="connsiteX25" fmla="*/ 1807964 w 2722364"/>
              <a:gd name="connsiteY25" fmla="*/ 495300 h 2413000"/>
              <a:gd name="connsiteX26" fmla="*/ 1477764 w 2722364"/>
              <a:gd name="connsiteY26" fmla="*/ 215900 h 2413000"/>
              <a:gd name="connsiteX27" fmla="*/ 1465064 w 2722364"/>
              <a:gd name="connsiteY27" fmla="*/ 152400 h 2413000"/>
              <a:gd name="connsiteX28" fmla="*/ 1414264 w 2722364"/>
              <a:gd name="connsiteY28" fmla="*/ 101600 h 2413000"/>
              <a:gd name="connsiteX29" fmla="*/ 1376164 w 2722364"/>
              <a:gd name="connsiteY29" fmla="*/ 50800 h 2413000"/>
              <a:gd name="connsiteX30" fmla="*/ 1249164 w 2722364"/>
              <a:gd name="connsiteY30" fmla="*/ 0 h 2413000"/>
              <a:gd name="connsiteX31" fmla="*/ 614164 w 2722364"/>
              <a:gd name="connsiteY31" fmla="*/ 127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22364" h="2413000">
                <a:moveTo>
                  <a:pt x="741164" y="0"/>
                </a:moveTo>
                <a:lnTo>
                  <a:pt x="741164" y="0"/>
                </a:lnTo>
                <a:cubicBezTo>
                  <a:pt x="290332" y="267682"/>
                  <a:pt x="463831" y="150953"/>
                  <a:pt x="207764" y="330200"/>
                </a:cubicBezTo>
                <a:cubicBezTo>
                  <a:pt x="203531" y="381000"/>
                  <a:pt x="218644" y="437405"/>
                  <a:pt x="195064" y="482600"/>
                </a:cubicBezTo>
                <a:cubicBezTo>
                  <a:pt x="164602" y="540986"/>
                  <a:pt x="55364" y="622300"/>
                  <a:pt x="55364" y="622300"/>
                </a:cubicBezTo>
                <a:cubicBezTo>
                  <a:pt x="-9309" y="816320"/>
                  <a:pt x="-10594" y="757286"/>
                  <a:pt x="17264" y="990600"/>
                </a:cubicBezTo>
                <a:cubicBezTo>
                  <a:pt x="37949" y="1163833"/>
                  <a:pt x="68397" y="1626267"/>
                  <a:pt x="182364" y="1854200"/>
                </a:cubicBezTo>
                <a:cubicBezTo>
                  <a:pt x="219123" y="1927719"/>
                  <a:pt x="279774" y="1986917"/>
                  <a:pt x="322064" y="2057400"/>
                </a:cubicBezTo>
                <a:cubicBezTo>
                  <a:pt x="368828" y="2135341"/>
                  <a:pt x="375890" y="2244782"/>
                  <a:pt x="449064" y="2298700"/>
                </a:cubicBezTo>
                <a:cubicBezTo>
                  <a:pt x="549298" y="2372557"/>
                  <a:pt x="686131" y="2374900"/>
                  <a:pt x="804664" y="2413000"/>
                </a:cubicBezTo>
                <a:cubicBezTo>
                  <a:pt x="923197" y="2400300"/>
                  <a:pt x="1043094" y="2396869"/>
                  <a:pt x="1160264" y="2374900"/>
                </a:cubicBezTo>
                <a:cubicBezTo>
                  <a:pt x="1181068" y="2370999"/>
                  <a:pt x="1191722" y="2345397"/>
                  <a:pt x="1211064" y="2336800"/>
                </a:cubicBezTo>
                <a:cubicBezTo>
                  <a:pt x="1268573" y="2311240"/>
                  <a:pt x="1329597" y="2294467"/>
                  <a:pt x="1388864" y="2273300"/>
                </a:cubicBezTo>
                <a:cubicBezTo>
                  <a:pt x="1422731" y="2205567"/>
                  <a:pt x="1441419" y="2127800"/>
                  <a:pt x="1490464" y="2070100"/>
                </a:cubicBezTo>
                <a:cubicBezTo>
                  <a:pt x="1517467" y="2038332"/>
                  <a:pt x="1564615" y="2030542"/>
                  <a:pt x="1604764" y="2019300"/>
                </a:cubicBezTo>
                <a:cubicBezTo>
                  <a:pt x="1737808" y="1982048"/>
                  <a:pt x="1915057" y="1969927"/>
                  <a:pt x="2049264" y="1955800"/>
                </a:cubicBezTo>
                <a:cubicBezTo>
                  <a:pt x="2066197" y="1938867"/>
                  <a:pt x="2084595" y="1923281"/>
                  <a:pt x="2100064" y="1905000"/>
                </a:cubicBezTo>
                <a:cubicBezTo>
                  <a:pt x="2131242" y="1868153"/>
                  <a:pt x="2153383" y="1823315"/>
                  <a:pt x="2188964" y="1790700"/>
                </a:cubicBezTo>
                <a:cubicBezTo>
                  <a:pt x="2255748" y="1729481"/>
                  <a:pt x="2335703" y="1684121"/>
                  <a:pt x="2404864" y="1625600"/>
                </a:cubicBezTo>
                <a:cubicBezTo>
                  <a:pt x="2445996" y="1590796"/>
                  <a:pt x="2481064" y="1549400"/>
                  <a:pt x="2519164" y="1511300"/>
                </a:cubicBezTo>
                <a:cubicBezTo>
                  <a:pt x="2527631" y="1481667"/>
                  <a:pt x="2528018" y="1448401"/>
                  <a:pt x="2544564" y="1422400"/>
                </a:cubicBezTo>
                <a:cubicBezTo>
                  <a:pt x="2584808" y="1359159"/>
                  <a:pt x="2658970" y="1360288"/>
                  <a:pt x="2722364" y="1346200"/>
                </a:cubicBezTo>
                <a:cubicBezTo>
                  <a:pt x="2705431" y="1210733"/>
                  <a:pt x="2711931" y="1070216"/>
                  <a:pt x="2671564" y="939800"/>
                </a:cubicBezTo>
                <a:cubicBezTo>
                  <a:pt x="2654724" y="885393"/>
                  <a:pt x="2599114" y="851431"/>
                  <a:pt x="2557264" y="812800"/>
                </a:cubicBezTo>
                <a:cubicBezTo>
                  <a:pt x="2488759" y="749564"/>
                  <a:pt x="2430350" y="662808"/>
                  <a:pt x="2341364" y="635000"/>
                </a:cubicBezTo>
                <a:cubicBezTo>
                  <a:pt x="2030346" y="537807"/>
                  <a:pt x="2207310" y="587457"/>
                  <a:pt x="1807964" y="495300"/>
                </a:cubicBezTo>
                <a:cubicBezTo>
                  <a:pt x="1547724" y="263975"/>
                  <a:pt x="1660926" y="353271"/>
                  <a:pt x="1477764" y="215900"/>
                </a:cubicBezTo>
                <a:cubicBezTo>
                  <a:pt x="1473531" y="194733"/>
                  <a:pt x="1475547" y="171269"/>
                  <a:pt x="1465064" y="152400"/>
                </a:cubicBezTo>
                <a:cubicBezTo>
                  <a:pt x="1453434" y="131466"/>
                  <a:pt x="1430033" y="119622"/>
                  <a:pt x="1414264" y="101600"/>
                </a:cubicBezTo>
                <a:cubicBezTo>
                  <a:pt x="1400326" y="85670"/>
                  <a:pt x="1392094" y="64738"/>
                  <a:pt x="1376164" y="50800"/>
                </a:cubicBezTo>
                <a:cubicBezTo>
                  <a:pt x="1327566" y="8276"/>
                  <a:pt x="1307652" y="11698"/>
                  <a:pt x="1249164" y="0"/>
                </a:cubicBezTo>
                <a:lnTo>
                  <a:pt x="614164" y="12700"/>
                </a:lnTo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2BFE9F-A802-1C25-D5D6-4DE527CBA834}"/>
              </a:ext>
            </a:extLst>
          </p:cNvPr>
          <p:cNvSpPr/>
          <p:nvPr/>
        </p:nvSpPr>
        <p:spPr>
          <a:xfrm>
            <a:off x="5345319" y="2932493"/>
            <a:ext cx="1501362" cy="1219200"/>
          </a:xfrm>
          <a:custGeom>
            <a:avLst/>
            <a:gdLst>
              <a:gd name="connsiteX0" fmla="*/ 637762 w 1501362"/>
              <a:gd name="connsiteY0" fmla="*/ 12700 h 1219200"/>
              <a:gd name="connsiteX1" fmla="*/ 637762 w 1501362"/>
              <a:gd name="connsiteY1" fmla="*/ 12700 h 1219200"/>
              <a:gd name="connsiteX2" fmla="*/ 129762 w 1501362"/>
              <a:gd name="connsiteY2" fmla="*/ 50800 h 1219200"/>
              <a:gd name="connsiteX3" fmla="*/ 2762 w 1501362"/>
              <a:gd name="connsiteY3" fmla="*/ 76200 h 1219200"/>
              <a:gd name="connsiteX4" fmla="*/ 129762 w 1501362"/>
              <a:gd name="connsiteY4" fmla="*/ 495300 h 1219200"/>
              <a:gd name="connsiteX5" fmla="*/ 231362 w 1501362"/>
              <a:gd name="connsiteY5" fmla="*/ 965200 h 1219200"/>
              <a:gd name="connsiteX6" fmla="*/ 307562 w 1501362"/>
              <a:gd name="connsiteY6" fmla="*/ 1104900 h 1219200"/>
              <a:gd name="connsiteX7" fmla="*/ 599662 w 1501362"/>
              <a:gd name="connsiteY7" fmla="*/ 1219200 h 1219200"/>
              <a:gd name="connsiteX8" fmla="*/ 891762 w 1501362"/>
              <a:gd name="connsiteY8" fmla="*/ 1104900 h 1219200"/>
              <a:gd name="connsiteX9" fmla="*/ 1069562 w 1501362"/>
              <a:gd name="connsiteY9" fmla="*/ 1054100 h 1219200"/>
              <a:gd name="connsiteX10" fmla="*/ 1183862 w 1501362"/>
              <a:gd name="connsiteY10" fmla="*/ 1003300 h 1219200"/>
              <a:gd name="connsiteX11" fmla="*/ 1234662 w 1501362"/>
              <a:gd name="connsiteY11" fmla="*/ 990600 h 1219200"/>
              <a:gd name="connsiteX12" fmla="*/ 1501362 w 1501362"/>
              <a:gd name="connsiteY12" fmla="*/ 889000 h 1219200"/>
              <a:gd name="connsiteX13" fmla="*/ 1437862 w 1501362"/>
              <a:gd name="connsiteY13" fmla="*/ 660400 h 1219200"/>
              <a:gd name="connsiteX14" fmla="*/ 1298162 w 1501362"/>
              <a:gd name="connsiteY14" fmla="*/ 431800 h 1219200"/>
              <a:gd name="connsiteX15" fmla="*/ 1234662 w 1501362"/>
              <a:gd name="connsiteY15" fmla="*/ 292100 h 1219200"/>
              <a:gd name="connsiteX16" fmla="*/ 1209262 w 1501362"/>
              <a:gd name="connsiteY16" fmla="*/ 127000 h 1219200"/>
              <a:gd name="connsiteX17" fmla="*/ 1082262 w 1501362"/>
              <a:gd name="connsiteY17" fmla="*/ 12700 h 1219200"/>
              <a:gd name="connsiteX18" fmla="*/ 967962 w 1501362"/>
              <a:gd name="connsiteY18" fmla="*/ 0 h 1219200"/>
              <a:gd name="connsiteX19" fmla="*/ 637762 w 1501362"/>
              <a:gd name="connsiteY19" fmla="*/ 127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01362" h="1219200">
                <a:moveTo>
                  <a:pt x="637762" y="12700"/>
                </a:moveTo>
                <a:lnTo>
                  <a:pt x="637762" y="12700"/>
                </a:lnTo>
                <a:cubicBezTo>
                  <a:pt x="468429" y="25400"/>
                  <a:pt x="298728" y="33903"/>
                  <a:pt x="129762" y="50800"/>
                </a:cubicBezTo>
                <a:cubicBezTo>
                  <a:pt x="86805" y="55096"/>
                  <a:pt x="15167" y="34849"/>
                  <a:pt x="2762" y="76200"/>
                </a:cubicBezTo>
                <a:cubicBezTo>
                  <a:pt x="-19742" y="151213"/>
                  <a:pt x="101796" y="425385"/>
                  <a:pt x="129762" y="495300"/>
                </a:cubicBezTo>
                <a:cubicBezTo>
                  <a:pt x="144586" y="579302"/>
                  <a:pt x="196047" y="900456"/>
                  <a:pt x="231362" y="965200"/>
                </a:cubicBezTo>
                <a:cubicBezTo>
                  <a:pt x="256762" y="1011767"/>
                  <a:pt x="268999" y="1068479"/>
                  <a:pt x="307562" y="1104900"/>
                </a:cubicBezTo>
                <a:cubicBezTo>
                  <a:pt x="373733" y="1167395"/>
                  <a:pt x="515137" y="1196148"/>
                  <a:pt x="599662" y="1219200"/>
                </a:cubicBezTo>
                <a:cubicBezTo>
                  <a:pt x="697029" y="1181100"/>
                  <a:pt x="793118" y="1139559"/>
                  <a:pt x="891762" y="1104900"/>
                </a:cubicBezTo>
                <a:cubicBezTo>
                  <a:pt x="949915" y="1084468"/>
                  <a:pt x="1011345" y="1074349"/>
                  <a:pt x="1069562" y="1054100"/>
                </a:cubicBezTo>
                <a:cubicBezTo>
                  <a:pt x="1108941" y="1040403"/>
                  <a:pt x="1144948" y="1018267"/>
                  <a:pt x="1183862" y="1003300"/>
                </a:cubicBezTo>
                <a:cubicBezTo>
                  <a:pt x="1200153" y="997034"/>
                  <a:pt x="1218103" y="996120"/>
                  <a:pt x="1234662" y="990600"/>
                </a:cubicBezTo>
                <a:cubicBezTo>
                  <a:pt x="1390783" y="938560"/>
                  <a:pt x="1381277" y="940465"/>
                  <a:pt x="1501362" y="889000"/>
                </a:cubicBezTo>
                <a:cubicBezTo>
                  <a:pt x="1480195" y="812800"/>
                  <a:pt x="1465910" y="734344"/>
                  <a:pt x="1437862" y="660400"/>
                </a:cubicBezTo>
                <a:cubicBezTo>
                  <a:pt x="1368417" y="477317"/>
                  <a:pt x="1375883" y="571699"/>
                  <a:pt x="1298162" y="431800"/>
                </a:cubicBezTo>
                <a:cubicBezTo>
                  <a:pt x="1273321" y="387085"/>
                  <a:pt x="1255829" y="338667"/>
                  <a:pt x="1234662" y="292100"/>
                </a:cubicBezTo>
                <a:cubicBezTo>
                  <a:pt x="1226195" y="237067"/>
                  <a:pt x="1224973" y="180418"/>
                  <a:pt x="1209262" y="127000"/>
                </a:cubicBezTo>
                <a:cubicBezTo>
                  <a:pt x="1197188" y="85949"/>
                  <a:pt x="1106017" y="21608"/>
                  <a:pt x="1082262" y="12700"/>
                </a:cubicBezTo>
                <a:cubicBezTo>
                  <a:pt x="1046368" y="-760"/>
                  <a:pt x="1006280" y="1127"/>
                  <a:pt x="967962" y="0"/>
                </a:cubicBezTo>
                <a:lnTo>
                  <a:pt x="637762" y="12700"/>
                </a:lnTo>
                <a:close/>
              </a:path>
            </a:pathLst>
          </a:custGeom>
          <a:pattFill prst="smConfetti">
            <a:fgClr>
              <a:schemeClr val="accent2"/>
            </a:fgClr>
            <a:bgClr>
              <a:schemeClr val="bg1"/>
            </a:bgClr>
          </a:patt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Schoolhouse with solid fill">
            <a:extLst>
              <a:ext uri="{FF2B5EF4-FFF2-40B4-BE49-F238E27FC236}">
                <a16:creationId xmlns:a16="http://schemas.microsoft.com/office/drawing/2014/main" id="{27F8EF84-4CD6-9E40-55B3-A4503CE1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596FA-A75E-128F-680C-0BD5E1C08EFF}"/>
              </a:ext>
            </a:extLst>
          </p:cNvPr>
          <p:cNvSpPr txBox="1"/>
          <p:nvPr/>
        </p:nvSpPr>
        <p:spPr>
          <a:xfrm>
            <a:off x="5404338" y="4131007"/>
            <a:ext cx="301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 than 10 minutes by 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2BD07-6C02-752D-FD2A-CF4731FB0256}"/>
              </a:ext>
            </a:extLst>
          </p:cNvPr>
          <p:cNvSpPr txBox="1"/>
          <p:nvPr/>
        </p:nvSpPr>
        <p:spPr>
          <a:xfrm>
            <a:off x="5297889" y="1967381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 10 and 20 minutes by 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C45D9-4DD2-3B4C-E65D-0C8D4FC4C1A2}"/>
              </a:ext>
            </a:extLst>
          </p:cNvPr>
          <p:cNvSpPr txBox="1"/>
          <p:nvPr/>
        </p:nvSpPr>
        <p:spPr>
          <a:xfrm>
            <a:off x="5380596" y="5283288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 20 and 30 minutes by 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BBAC6-ECBF-A94B-F90E-808EE53CBA99}"/>
              </a:ext>
            </a:extLst>
          </p:cNvPr>
          <p:cNvSpPr txBox="1"/>
          <p:nvPr/>
        </p:nvSpPr>
        <p:spPr>
          <a:xfrm>
            <a:off x="5469294" y="976309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 30 and 45 minutes by 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206EBF-057C-8629-C653-46D89CAFCF85}"/>
              </a:ext>
            </a:extLst>
          </p:cNvPr>
          <p:cNvSpPr txBox="1"/>
          <p:nvPr/>
        </p:nvSpPr>
        <p:spPr>
          <a:xfrm>
            <a:off x="7178468" y="6676383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 45 and 60 minutes by 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27AA0-F789-375A-FB6F-E988759E2429}"/>
              </a:ext>
            </a:extLst>
          </p:cNvPr>
          <p:cNvSpPr txBox="1"/>
          <p:nvPr/>
        </p:nvSpPr>
        <p:spPr>
          <a:xfrm>
            <a:off x="91868" y="530351"/>
            <a:ext cx="30961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 than 60 minutes by PT</a:t>
            </a:r>
          </a:p>
        </p:txBody>
      </p:sp>
    </p:spTree>
    <p:extLst>
      <p:ext uri="{BB962C8B-B14F-4D97-AF65-F5344CB8AC3E}">
        <p14:creationId xmlns:p14="http://schemas.microsoft.com/office/powerpoint/2010/main" val="25325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0" grpId="0" animBg="1"/>
      <p:bldP spid="9" grpId="0" animBg="1"/>
      <p:bldP spid="8" grpId="0" animBg="1"/>
      <p:bldP spid="11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Research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differences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patterns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’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locations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attending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factors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impact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’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locations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pic>
        <p:nvPicPr>
          <p:cNvPr id="5" name="Picture 4" descr="A bus driving down a street&#10;&#10;Description automatically generated with low confidence">
            <a:extLst>
              <a:ext uri="{FF2B5EF4-FFF2-40B4-BE49-F238E27FC236}">
                <a16:creationId xmlns:a16="http://schemas.microsoft.com/office/drawing/2014/main" id="{B0251E7D-13C5-14DD-A9D3-9DFAA8AA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/>
          <a:stretch/>
        </p:blipFill>
        <p:spPr>
          <a:xfrm>
            <a:off x="0" y="4356099"/>
            <a:ext cx="12192000" cy="292455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45FC09-0EE7-FEF9-228C-16D8B3BCF49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646747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image from https://www.homeurbano.com/es/chile-santiago/transportes/</a:t>
            </a:r>
            <a:endParaRPr lang="en-US" sz="12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9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716" y="2766218"/>
            <a:ext cx="4295274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League Spartan" panose="00000800000000000000" pitchFamily="50" charset="0"/>
              </a:rPr>
              <a:t>Data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5A79F27-4E99-D1AE-A5CC-A3E2D7E3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5" name="Google Shape;60;p13" descr="logo CEDEUS.eps">
            <a:extLst>
              <a:ext uri="{FF2B5EF4-FFF2-40B4-BE49-F238E27FC236}">
                <a16:creationId xmlns:a16="http://schemas.microsoft.com/office/drawing/2014/main" id="{77FC948A-CD59-E558-E97D-799F51D009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797570E-49C6-BCDF-423B-FD4A7B352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6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The sample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2016 enrollment data from the ministry of education.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456,817 students from 1,882 schools.</a:t>
            </a:r>
          </a:p>
        </p:txBody>
      </p:sp>
      <p:graphicFrame>
        <p:nvGraphicFramePr>
          <p:cNvPr id="5" name="Marcador de contenido 12">
            <a:extLst>
              <a:ext uri="{FF2B5EF4-FFF2-40B4-BE49-F238E27FC236}">
                <a16:creationId xmlns:a16="http://schemas.microsoft.com/office/drawing/2014/main" id="{397A3084-23F7-EF08-53DF-C23B7CB041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258464"/>
              </p:ext>
            </p:extLst>
          </p:nvPr>
        </p:nvGraphicFramePr>
        <p:xfrm>
          <a:off x="940469" y="3928247"/>
          <a:ext cx="4475744" cy="176402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40202">
                  <a:extLst>
                    <a:ext uri="{9D8B030D-6E8A-4147-A177-3AD203B41FA5}">
                      <a16:colId xmlns:a16="http://schemas.microsoft.com/office/drawing/2014/main" val="2577259766"/>
                    </a:ext>
                  </a:extLst>
                </a:gridCol>
                <a:gridCol w="1117771">
                  <a:extLst>
                    <a:ext uri="{9D8B030D-6E8A-4147-A177-3AD203B41FA5}">
                      <a16:colId xmlns:a16="http://schemas.microsoft.com/office/drawing/2014/main" val="1179149435"/>
                    </a:ext>
                  </a:extLst>
                </a:gridCol>
                <a:gridCol w="1117771">
                  <a:extLst>
                    <a:ext uri="{9D8B030D-6E8A-4147-A177-3AD203B41FA5}">
                      <a16:colId xmlns:a16="http://schemas.microsoft.com/office/drawing/2014/main" val="409705314"/>
                    </a:ext>
                  </a:extLst>
                </a:gridCol>
              </a:tblGrid>
              <a:tr h="4410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Type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of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institution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b="1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Sample</a:t>
                      </a:r>
                      <a:endParaRPr lang="es-CL" sz="1800" b="1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b="1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Real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22422543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31.19%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21.17%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18396577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Private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voucher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55.90%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61.93%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253141347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Private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non-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voucher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12.91%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16.90%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47373433"/>
                  </a:ext>
                </a:extLst>
              </a:tr>
            </a:tbl>
          </a:graphicData>
        </a:graphic>
      </p:graphicFrame>
      <p:graphicFrame>
        <p:nvGraphicFramePr>
          <p:cNvPr id="7" name="Marcador de contenido 12">
            <a:extLst>
              <a:ext uri="{FF2B5EF4-FFF2-40B4-BE49-F238E27FC236}">
                <a16:creationId xmlns:a16="http://schemas.microsoft.com/office/drawing/2014/main" id="{35CE63EF-6C3D-A030-99B0-2DA6591532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462991"/>
              </p:ext>
            </p:extLst>
          </p:nvPr>
        </p:nvGraphicFramePr>
        <p:xfrm>
          <a:off x="6477669" y="3928247"/>
          <a:ext cx="4475744" cy="176402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40202">
                  <a:extLst>
                    <a:ext uri="{9D8B030D-6E8A-4147-A177-3AD203B41FA5}">
                      <a16:colId xmlns:a16="http://schemas.microsoft.com/office/drawing/2014/main" val="2577259766"/>
                    </a:ext>
                  </a:extLst>
                </a:gridCol>
                <a:gridCol w="1117771">
                  <a:extLst>
                    <a:ext uri="{9D8B030D-6E8A-4147-A177-3AD203B41FA5}">
                      <a16:colId xmlns:a16="http://schemas.microsoft.com/office/drawing/2014/main" val="1179149435"/>
                    </a:ext>
                  </a:extLst>
                </a:gridCol>
                <a:gridCol w="1117771">
                  <a:extLst>
                    <a:ext uri="{9D8B030D-6E8A-4147-A177-3AD203B41FA5}">
                      <a16:colId xmlns:a16="http://schemas.microsoft.com/office/drawing/2014/main" val="409705314"/>
                    </a:ext>
                  </a:extLst>
                </a:gridCol>
              </a:tblGrid>
              <a:tr h="4410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Enrollment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b="1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Sample</a:t>
                      </a:r>
                      <a:endParaRPr lang="es-CL" sz="1800" b="1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b="1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Real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22422543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28.98%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25.44%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18396577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Private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voucher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65.79%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61.27%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3141347"/>
                  </a:ext>
                </a:extLst>
              </a:tr>
              <a:tr h="44100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Private</a:t>
                      </a: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non-</a:t>
                      </a:r>
                      <a:r>
                        <a:rPr lang="es-CL" sz="1800" dirty="0" err="1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voucher</a:t>
                      </a:r>
                      <a:endParaRPr lang="es-CL" sz="1800" dirty="0"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5.23%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L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13.29%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47373433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21E3CBD0-4525-A426-263E-91A6965B699F}"/>
              </a:ext>
            </a:extLst>
          </p:cNvPr>
          <p:cNvSpPr txBox="1">
            <a:spLocks/>
          </p:cNvSpPr>
          <p:nvPr/>
        </p:nvSpPr>
        <p:spPr>
          <a:xfrm>
            <a:off x="838200" y="5943677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 1: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Sample vs population 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 of schools by type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8BF2646-0E51-EA74-D26F-ED96415AFA0E}"/>
              </a:ext>
            </a:extLst>
          </p:cNvPr>
          <p:cNvSpPr txBox="1">
            <a:spLocks/>
          </p:cNvSpPr>
          <p:nvPr/>
        </p:nvSpPr>
        <p:spPr>
          <a:xfrm>
            <a:off x="6584613" y="5943677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 2: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Sample vs population 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 of enrollment by type</a:t>
            </a:r>
          </a:p>
        </p:txBody>
      </p:sp>
    </p:spTree>
    <p:extLst>
      <p:ext uri="{BB962C8B-B14F-4D97-AF65-F5344CB8AC3E}">
        <p14:creationId xmlns:p14="http://schemas.microsoft.com/office/powerpoint/2010/main" val="308761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Examples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1E510-7A77-D18B-BBD9-F8E8E5C396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98" y="1926530"/>
            <a:ext cx="2833200" cy="3452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589817-1A3E-4C15-5FB7-721846058AF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6"/>
          <a:stretch/>
        </p:blipFill>
        <p:spPr bwMode="auto">
          <a:xfrm>
            <a:off x="4123372" y="2233505"/>
            <a:ext cx="3945255" cy="28384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720D3B-2E01-3FAC-32B6-620AAC56FCD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99" y="1926530"/>
            <a:ext cx="2833200" cy="3452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755ADB2-5935-C740-90F7-BD356D04B114}"/>
              </a:ext>
            </a:extLst>
          </p:cNvPr>
          <p:cNvSpPr txBox="1">
            <a:spLocks/>
          </p:cNvSpPr>
          <p:nvPr/>
        </p:nvSpPr>
        <p:spPr>
          <a:xfrm>
            <a:off x="161598" y="5614772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Liceo Nacional de </a:t>
            </a:r>
            <a:r>
              <a:rPr lang="en-US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Maipú</a:t>
            </a:r>
            <a:endParaRPr lang="en-US" sz="20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(public school)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C7DCCCB-7BF1-53BB-D60A-2C63AF00F836}"/>
              </a:ext>
            </a:extLst>
          </p:cNvPr>
          <p:cNvSpPr txBox="1">
            <a:spLocks/>
          </p:cNvSpPr>
          <p:nvPr/>
        </p:nvSpPr>
        <p:spPr>
          <a:xfrm>
            <a:off x="3911599" y="5614771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Colegio </a:t>
            </a:r>
            <a:r>
              <a:rPr lang="en-US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Josefino</a:t>
            </a: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Ssma</a:t>
            </a: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Trinidad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(private voucher)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82EB012-963A-DF6A-F008-95409F10FE56}"/>
              </a:ext>
            </a:extLst>
          </p:cNvPr>
          <p:cNvSpPr txBox="1">
            <a:spLocks/>
          </p:cNvSpPr>
          <p:nvPr/>
        </p:nvSpPr>
        <p:spPr>
          <a:xfrm>
            <a:off x="7661604" y="5614771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Colegio Redland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(private non-voucher school)</a:t>
            </a:r>
          </a:p>
        </p:txBody>
      </p:sp>
    </p:spTree>
    <p:extLst>
      <p:ext uri="{BB962C8B-B14F-4D97-AF65-F5344CB8AC3E}">
        <p14:creationId xmlns:p14="http://schemas.microsoft.com/office/powerpoint/2010/main" val="144179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Examples</a:t>
            </a: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A31705-C6D4-690B-DE20-A07EC1ADE4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25" y="884873"/>
            <a:ext cx="3519170" cy="4364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0318435-D1A9-DEB3-539D-BAC3445C4D52}"/>
              </a:ext>
            </a:extLst>
          </p:cNvPr>
          <p:cNvSpPr txBox="1">
            <a:spLocks/>
          </p:cNvSpPr>
          <p:nvPr/>
        </p:nvSpPr>
        <p:spPr>
          <a:xfrm>
            <a:off x="3911600" y="5576672"/>
            <a:ext cx="43688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Instituto Nacional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(traditional public school with high performance)</a:t>
            </a:r>
          </a:p>
        </p:txBody>
      </p:sp>
    </p:spTree>
    <p:extLst>
      <p:ext uri="{BB962C8B-B14F-4D97-AF65-F5344CB8AC3E}">
        <p14:creationId xmlns:p14="http://schemas.microsoft.com/office/powerpoint/2010/main" val="99571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0" y="1988288"/>
            <a:ext cx="107300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Education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elementary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secondary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Dependency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type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public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private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voucher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private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non-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voucher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Distance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city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center.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Municipality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performance in 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SIMCE (Education Quality Measurement System) </a:t>
            </a: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characteristics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number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teachers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religious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status,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extra-curricular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etc.)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5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102" y="3103102"/>
            <a:ext cx="6288506" cy="1325563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League Spartan" panose="00000800000000000000" pitchFamily="50" charset="0"/>
              </a:rPr>
              <a:t>Methodology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5A79F27-4E99-D1AE-A5CC-A3E2D7E3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5" name="Google Shape;60;p13" descr="logo CEDEUS.eps">
            <a:extLst>
              <a:ext uri="{FF2B5EF4-FFF2-40B4-BE49-F238E27FC236}">
                <a16:creationId xmlns:a16="http://schemas.microsoft.com/office/drawing/2014/main" id="{77FC948A-CD59-E558-E97D-799F51D009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797570E-49C6-BCDF-423B-FD4A7B352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0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EDD26C9E-EE94-6FB2-5878-C279F27C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07" y="967900"/>
            <a:ext cx="1749343" cy="1959264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5CEFC36-570F-5EDF-3545-29099FF63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03" y="967900"/>
            <a:ext cx="1959264" cy="1959264"/>
          </a:xfrm>
          <a:prstGeom prst="rect">
            <a:avLst/>
          </a:prstGeom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B26EB23-F564-AB23-118E-CDDF64DEF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54" y="961171"/>
            <a:ext cx="1865560" cy="1959264"/>
          </a:xfrm>
          <a:prstGeom prst="rect">
            <a:avLst/>
          </a:prstGeom>
        </p:spPr>
      </p:pic>
      <p:pic>
        <p:nvPicPr>
          <p:cNvPr id="24" name="Picture 23" descr="A person with long hair and glasses&#10;&#10;Description automatically generated with medium confidence">
            <a:extLst>
              <a:ext uri="{FF2B5EF4-FFF2-40B4-BE49-F238E27FC236}">
                <a16:creationId xmlns:a16="http://schemas.microsoft.com/office/drawing/2014/main" id="{56F19E39-D035-C3C0-2179-2F875A61A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1" y="954442"/>
            <a:ext cx="1562929" cy="1972722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E4F88FE2-1565-A6A9-E99C-C836B4050DAE}"/>
              </a:ext>
            </a:extLst>
          </p:cNvPr>
          <p:cNvSpPr txBox="1">
            <a:spLocks/>
          </p:cNvSpPr>
          <p:nvPr/>
        </p:nvSpPr>
        <p:spPr>
          <a:xfrm>
            <a:off x="344205" y="2954081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Adrián Flores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Engineering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Universidad de Concepción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36CA3983-45CF-3FEE-66B6-0737923E76C0}"/>
              </a:ext>
            </a:extLst>
          </p:cNvPr>
          <p:cNvSpPr txBox="1">
            <a:spLocks/>
          </p:cNvSpPr>
          <p:nvPr/>
        </p:nvSpPr>
        <p:spPr>
          <a:xfrm>
            <a:off x="3157543" y="2932009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Daniela Robles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Engineering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Universidad de Concepción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D8FC7BE-EB67-D16C-22A3-1B65E0311AD7}"/>
              </a:ext>
            </a:extLst>
          </p:cNvPr>
          <p:cNvSpPr txBox="1">
            <a:spLocks/>
          </p:cNvSpPr>
          <p:nvPr/>
        </p:nvSpPr>
        <p:spPr>
          <a:xfrm>
            <a:off x="5993689" y="2940622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Alejandra </a:t>
            </a:r>
            <a:r>
              <a:rPr lang="en-US" sz="12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Rasse</a:t>
            </a:r>
            <a:endParaRPr lang="en-US" sz="12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 of Social Work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Pontificia Universidad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Católica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Chile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35FFD66-B0E2-7D7F-98DF-9F5AD542795A}"/>
              </a:ext>
            </a:extLst>
          </p:cNvPr>
          <p:cNvSpPr txBox="1">
            <a:spLocks/>
          </p:cNvSpPr>
          <p:nvPr/>
        </p:nvSpPr>
        <p:spPr>
          <a:xfrm>
            <a:off x="8667956" y="2919857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Juan Antonio Carrasco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Civil Engineering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Universidad de Concepción</a:t>
            </a:r>
          </a:p>
        </p:txBody>
      </p:sp>
      <p:pic>
        <p:nvPicPr>
          <p:cNvPr id="30" name="Picture 29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1CB4A1B-0716-7D8A-00B3-BB02E9FDE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87" y="3816599"/>
            <a:ext cx="1707416" cy="1859472"/>
          </a:xfrm>
          <a:prstGeom prst="rect">
            <a:avLst/>
          </a:prstGeom>
        </p:spPr>
      </p:pic>
      <p:pic>
        <p:nvPicPr>
          <p:cNvPr id="32" name="Picture 3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B08FD82-28F0-7EBB-3817-51F0E518A8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98" y="3816599"/>
            <a:ext cx="1868816" cy="1859471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B07729D-9008-CCB9-203D-5E674F9CA880}"/>
              </a:ext>
            </a:extLst>
          </p:cNvPr>
          <p:cNvSpPr txBox="1">
            <a:spLocks/>
          </p:cNvSpPr>
          <p:nvPr/>
        </p:nvSpPr>
        <p:spPr>
          <a:xfrm>
            <a:off x="3144487" y="5748061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Felipe González-Espejo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Transport Engineering and Logistics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Pontificia Universidad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Católica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Chile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E506412-0FE3-86DE-BD5D-F105BD299D23}"/>
              </a:ext>
            </a:extLst>
          </p:cNvPr>
          <p:cNvSpPr txBox="1">
            <a:spLocks/>
          </p:cNvSpPr>
          <p:nvPr/>
        </p:nvSpPr>
        <p:spPr>
          <a:xfrm>
            <a:off x="6075423" y="5727327"/>
            <a:ext cx="2975217" cy="72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Ricardo </a:t>
            </a:r>
            <a:r>
              <a:rPr lang="en-US" sz="12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Hurtubia</a:t>
            </a:r>
            <a:endParaRPr lang="en-US" sz="12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Transport Engineering and Logistics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 of Architecture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Pontificia Universidad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Católica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Chile</a:t>
            </a:r>
          </a:p>
        </p:txBody>
      </p:sp>
    </p:spTree>
    <p:extLst>
      <p:ext uri="{BB962C8B-B14F-4D97-AF65-F5344CB8AC3E}">
        <p14:creationId xmlns:p14="http://schemas.microsoft.com/office/powerpoint/2010/main" val="19411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3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Multiple Discrete-Continuous Model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21393D1-06AC-4F37-9CD3-DC9F0FF9CC6F}"/>
              </a:ext>
            </a:extLst>
          </p:cNvPr>
          <p:cNvSpPr txBox="1">
            <a:spLocks/>
          </p:cNvSpPr>
          <p:nvPr/>
        </p:nvSpPr>
        <p:spPr>
          <a:xfrm>
            <a:off x="4273403" y="5021153"/>
            <a:ext cx="7347097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Bhat (2008)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33">
                <a:extLst>
                  <a:ext uri="{FF2B5EF4-FFF2-40B4-BE49-F238E27FC236}">
                    <a16:creationId xmlns:a16="http://schemas.microsoft.com/office/drawing/2014/main" id="{9F2EB1AE-2B2B-2D3D-35B4-A08002F49BA1}"/>
                  </a:ext>
                </a:extLst>
              </p:cNvPr>
              <p:cNvSpPr txBox="1"/>
              <p:nvPr/>
            </p:nvSpPr>
            <p:spPr bwMode="auto">
              <a:xfrm>
                <a:off x="838200" y="2396856"/>
                <a:ext cx="6831360" cy="156272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Object 33">
                <a:extLst>
                  <a:ext uri="{FF2B5EF4-FFF2-40B4-BE49-F238E27FC236}">
                    <a16:creationId xmlns:a16="http://schemas.microsoft.com/office/drawing/2014/main" id="{9F2EB1AE-2B2B-2D3D-35B4-A08002F4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396856"/>
                <a:ext cx="6831360" cy="1562720"/>
              </a:xfrm>
              <a:prstGeom prst="rect">
                <a:avLst/>
              </a:prstGeom>
              <a:blipFill>
                <a:blip r:embed="rId3"/>
                <a:stretch>
                  <a:fillRect b="-19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C26EE7B-CA29-FB10-DC6D-1E04ECF59876}"/>
              </a:ext>
            </a:extLst>
          </p:cNvPr>
          <p:cNvSpPr txBox="1"/>
          <p:nvPr/>
        </p:nvSpPr>
        <p:spPr>
          <a:xfrm>
            <a:off x="6888975" y="2396856"/>
            <a:ext cx="4661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number of rings (6 in our case)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</a:t>
            </a:r>
            <a:r>
              <a:rPr lang="en-US" i="1" baseline="-25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% of student enrollment with residence in ring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l-GR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τ</a:t>
            </a:r>
            <a:r>
              <a:rPr lang="en-US" i="1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l-GR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ψ</a:t>
            </a:r>
            <a:r>
              <a:rPr lang="en-US" i="1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l-GR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α</a:t>
            </a:r>
            <a:r>
              <a:rPr lang="en-US" i="1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parameters to estimate (with response heterogeneity and error)</a:t>
            </a:r>
          </a:p>
        </p:txBody>
      </p:sp>
    </p:spTree>
    <p:extLst>
      <p:ext uri="{BB962C8B-B14F-4D97-AF65-F5344CB8AC3E}">
        <p14:creationId xmlns:p14="http://schemas.microsoft.com/office/powerpoint/2010/main" val="137162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3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Spatial Multiple Discrete-Continuous </a:t>
            </a:r>
            <a:r>
              <a:rPr lang="en-US" dirty="0" err="1">
                <a:latin typeface="League Spartan" panose="00000800000000000000" pitchFamily="50" charset="0"/>
              </a:rPr>
              <a:t>Probit</a:t>
            </a:r>
            <a:r>
              <a:rPr lang="en-US" dirty="0">
                <a:latin typeface="League Spartan" panose="00000800000000000000" pitchFamily="50" charset="0"/>
              </a:rPr>
              <a:t> (S-MDCP) Model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21393D1-06AC-4F37-9CD3-DC9F0FF9CC6F}"/>
              </a:ext>
            </a:extLst>
          </p:cNvPr>
          <p:cNvSpPr txBox="1">
            <a:spLocks/>
          </p:cNvSpPr>
          <p:nvPr/>
        </p:nvSpPr>
        <p:spPr>
          <a:xfrm>
            <a:off x="4024776" y="6247040"/>
            <a:ext cx="3801789" cy="59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Bhat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al.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33">
                <a:extLst>
                  <a:ext uri="{FF2B5EF4-FFF2-40B4-BE49-F238E27FC236}">
                    <a16:creationId xmlns:a16="http://schemas.microsoft.com/office/drawing/2014/main" id="{9F2EB1AE-2B2B-2D3D-35B4-A08002F49BA1}"/>
                  </a:ext>
                </a:extLst>
              </p:cNvPr>
              <p:cNvSpPr txBox="1"/>
              <p:nvPr/>
            </p:nvSpPr>
            <p:spPr bwMode="auto">
              <a:xfrm>
                <a:off x="838200" y="2069794"/>
                <a:ext cx="6831360" cy="273749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𝑞𝐾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Object 33">
                <a:extLst>
                  <a:ext uri="{FF2B5EF4-FFF2-40B4-BE49-F238E27FC236}">
                    <a16:creationId xmlns:a16="http://schemas.microsoft.com/office/drawing/2014/main" id="{9F2EB1AE-2B2B-2D3D-35B4-A08002F4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69794"/>
                <a:ext cx="6831360" cy="2737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C26EE7B-CA29-FB10-DC6D-1E04ECF59876}"/>
              </a:ext>
            </a:extLst>
          </p:cNvPr>
          <p:cNvSpPr txBox="1"/>
          <p:nvPr/>
        </p:nvSpPr>
        <p:spPr>
          <a:xfrm>
            <a:off x="6959290" y="1921627"/>
            <a:ext cx="46612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number of rings (6 in our case)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</a:t>
            </a:r>
            <a:r>
              <a:rPr lang="en-US" i="1" baseline="-25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% of student enrollment with residence in ring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l-GR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τ</a:t>
            </a:r>
            <a:r>
              <a:rPr lang="en-US" i="1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l-GR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ψ</a:t>
            </a:r>
            <a:r>
              <a:rPr lang="en-US" i="1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parameters to estimate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index for school (or educational institution)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6" name="Object 24">
            <a:extLst>
              <a:ext uri="{FF2B5EF4-FFF2-40B4-BE49-F238E27FC236}">
                <a16:creationId xmlns:a16="http://schemas.microsoft.com/office/drawing/2014/main" id="{BCF38E74-6AA2-55F0-117F-E86CEB766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189968"/>
              </p:ext>
            </p:extLst>
          </p:nvPr>
        </p:nvGraphicFramePr>
        <p:xfrm>
          <a:off x="1927692" y="5038226"/>
          <a:ext cx="65214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5" imgW="3848040" imgH="634680" progId="Equation.DSMT4">
                  <p:embed/>
                </p:oleObj>
              </mc:Choice>
              <mc:Fallback>
                <p:oleObj name="Equation" r:id="rId5" imgW="3848040" imgH="634680" progId="Equation.DSMT4">
                  <p:embed/>
                  <p:pic>
                    <p:nvPicPr>
                      <p:cNvPr id="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692" y="5038226"/>
                        <a:ext cx="6521450" cy="106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4">
            <a:extLst>
              <a:ext uri="{FF2B5EF4-FFF2-40B4-BE49-F238E27FC236}">
                <a16:creationId xmlns:a16="http://schemas.microsoft.com/office/drawing/2014/main" id="{96A0F402-2CB8-4DF1-29E0-73CB8ACFC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97735"/>
              </p:ext>
            </p:extLst>
          </p:nvPr>
        </p:nvGraphicFramePr>
        <p:xfrm>
          <a:off x="6243171" y="5571573"/>
          <a:ext cx="39814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7" imgW="2349360" imgH="355320" progId="Equation.DSMT4">
                  <p:embed/>
                </p:oleObj>
              </mc:Choice>
              <mc:Fallback>
                <p:oleObj name="Equation" r:id="rId7" imgW="2349360" imgH="355320" progId="Equation.DSMT4">
                  <p:embed/>
                  <p:pic>
                    <p:nvPicPr>
                      <p:cNvPr id="1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171" y="5571573"/>
                        <a:ext cx="3981450" cy="598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612765-E714-1861-A6D1-06B43501FDC1}"/>
              </a:ext>
            </a:extLst>
          </p:cNvPr>
          <p:cNvSpPr txBox="1"/>
          <p:nvPr/>
        </p:nvSpPr>
        <p:spPr>
          <a:xfrm>
            <a:off x="838200" y="4386832"/>
            <a:ext cx="466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 Correlation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7F5B225-F9FB-14D5-564C-7FAEC9899DB1}"/>
              </a:ext>
            </a:extLst>
          </p:cNvPr>
          <p:cNvCxnSpPr>
            <a:cxnSpLocks/>
          </p:cNvCxnSpPr>
          <p:nvPr/>
        </p:nvCxnSpPr>
        <p:spPr>
          <a:xfrm>
            <a:off x="3632200" y="4617664"/>
            <a:ext cx="1070132" cy="420562"/>
          </a:xfrm>
          <a:prstGeom prst="curvedConnector3">
            <a:avLst>
              <a:gd name="adj1" fmla="val 96284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9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746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League Spartan" panose="00000800000000000000" pitchFamily="50" charset="0"/>
              </a:rPr>
              <a:t>Results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9845CE-1C91-F325-D444-EECC0E77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5" name="Google Shape;60;p13" descr="logo CEDEUS.eps">
            <a:extLst>
              <a:ext uri="{FF2B5EF4-FFF2-40B4-BE49-F238E27FC236}">
                <a16:creationId xmlns:a16="http://schemas.microsoft.com/office/drawing/2014/main" id="{A7609BAF-A19B-E6FB-5E6E-FA54E8912B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392332A-BCFE-DA79-A087-28CFBFB89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Preliminary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1" y="1988288"/>
            <a:ext cx="10730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elementary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education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tend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more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concentrated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near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10 minutes)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Private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non-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voucher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living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nearby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20 minutes)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Providencia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particular case: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attract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away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farther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tan 60 minutes)</a:t>
            </a:r>
          </a:p>
        </p:txBody>
      </p:sp>
    </p:spTree>
    <p:extLst>
      <p:ext uri="{BB962C8B-B14F-4D97-AF65-F5344CB8AC3E}">
        <p14:creationId xmlns:p14="http://schemas.microsoft.com/office/powerpoint/2010/main" val="190355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Preliminary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1" y="1988288"/>
            <a:ext cx="107300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Coed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attract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more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nearby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tan single-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gender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higher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scores in SIMCE 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Education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Quality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Measurement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attract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more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students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farther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rings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Schools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betters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acces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public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transport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(metro and buses) 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attract more students from farther rings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76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Preliminary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1" y="1988288"/>
            <a:ext cx="10730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Spatial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correlation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statistically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significant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equal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0.217</a:t>
            </a:r>
            <a:endParaRPr lang="es-ES" sz="2800" b="1" dirty="0">
              <a:solidFill>
                <a:srgbClr val="7030A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Proximity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measure</a:t>
            </a:r>
            <a:r>
              <a:rPr lang="es-E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divided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distance</a:t>
            </a:r>
            <a:r>
              <a:rPr lang="es-E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(in km)</a:t>
            </a:r>
          </a:p>
        </p:txBody>
      </p:sp>
    </p:spTree>
    <p:extLst>
      <p:ext uri="{BB962C8B-B14F-4D97-AF65-F5344CB8AC3E}">
        <p14:creationId xmlns:p14="http://schemas.microsoft.com/office/powerpoint/2010/main" val="351278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093" y="2926639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League Spartan" panose="00000800000000000000" pitchFamily="50" charset="0"/>
              </a:rPr>
              <a:t>Conclusions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2CDACD-84BB-9169-8C37-C530D5229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5" name="Google Shape;60;p13" descr="logo CEDEUS.eps">
            <a:extLst>
              <a:ext uri="{FF2B5EF4-FFF2-40B4-BE49-F238E27FC236}">
                <a16:creationId xmlns:a16="http://schemas.microsoft.com/office/drawing/2014/main" id="{AAFCC062-FCE1-C9E1-EF9E-33253BF406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61E4689-050B-18DB-6B6F-9ED7711B1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1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1" y="1988288"/>
            <a:ext cx="107300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can characterize the coverage area of each school.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possible to determine precisely the impact of each school and built environment characteristic.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is evidence of a segregated city, even after controlling for many other factors.</a:t>
            </a:r>
          </a:p>
        </p:txBody>
      </p:sp>
    </p:spTree>
    <p:extLst>
      <p:ext uri="{BB962C8B-B14F-4D97-AF65-F5344CB8AC3E}">
        <p14:creationId xmlns:p14="http://schemas.microsoft.com/office/powerpoint/2010/main" val="17927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Further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1A640-849A-5382-8FD0-FCBE94D84546}"/>
              </a:ext>
            </a:extLst>
          </p:cNvPr>
          <p:cNvSpPr txBox="1"/>
          <p:nvPr/>
        </p:nvSpPr>
        <p:spPr>
          <a:xfrm>
            <a:off x="838201" y="1988288"/>
            <a:ext cx="10730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Testing different definitions of rings.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Expanding the model to other cities in the country.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Panel version of the model.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measures of “proximity” (competition)</a:t>
            </a:r>
          </a:p>
        </p:txBody>
      </p:sp>
    </p:spTree>
    <p:extLst>
      <p:ext uri="{BB962C8B-B14F-4D97-AF65-F5344CB8AC3E}">
        <p14:creationId xmlns:p14="http://schemas.microsoft.com/office/powerpoint/2010/main" val="307518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2B0BF4-8372-356C-393C-3A60C6EC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3" y="356184"/>
            <a:ext cx="11209405" cy="5086852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FD39482-C578-956F-848C-A351A7F19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3553326"/>
            <a:ext cx="3112168" cy="31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Presentation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Motivation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Methodology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Conclusions</a:t>
            </a:r>
          </a:p>
        </p:txBody>
      </p:sp>
      <p:pic>
        <p:nvPicPr>
          <p:cNvPr id="26" name="Picture 25" descr="A person and a child getting into a yellow van&#10;&#10;Description automatically generated with low confidence">
            <a:extLst>
              <a:ext uri="{FF2B5EF4-FFF2-40B4-BE49-F238E27FC236}">
                <a16:creationId xmlns:a16="http://schemas.microsoft.com/office/drawing/2014/main" id="{2A5EF23D-DB20-4CB4-DB67-E9123B05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42" y="0"/>
            <a:ext cx="10287000" cy="6858000"/>
          </a:xfrm>
          <a:prstGeom prst="flowChartInputOutpu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8F68490A-0687-52F8-3E1C-18CF2E4A6DA7}"/>
              </a:ext>
            </a:extLst>
          </p:cNvPr>
          <p:cNvSpPr txBox="1">
            <a:spLocks/>
          </p:cNvSpPr>
          <p:nvPr/>
        </p:nvSpPr>
        <p:spPr>
          <a:xfrm>
            <a:off x="4977916" y="6457603"/>
            <a:ext cx="646747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image from https://www.supermadre.net/furgon-escolar/</a:t>
            </a:r>
            <a:endParaRPr lang="en-US" sz="12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49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342" y="3076241"/>
            <a:ext cx="5835316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League Spartan" panose="00000800000000000000" pitchFamily="50" charset="0"/>
              </a:rPr>
              <a:t>Questions?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79534C-9913-7A42-D8B8-38F2733D9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6" name="Google Shape;60;p13" descr="logo CEDEUS.eps">
            <a:extLst>
              <a:ext uri="{FF2B5EF4-FFF2-40B4-BE49-F238E27FC236}">
                <a16:creationId xmlns:a16="http://schemas.microsoft.com/office/drawing/2014/main" id="{C8D365EF-AEF6-00D2-D058-7EBA453DE2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8454850-A1E0-A163-AA51-138C09040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B7BC9-AE90-44BC-AF1A-A1D7BE58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8585" y="-42233"/>
            <a:ext cx="12549170" cy="70522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6D7E-42A0-4030-BA7E-D58EE4E02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League Spartan" panose="00000800000000000000" pitchFamily="50" charset="0"/>
              </a:rPr>
              <a:t>Understanding accessibility to education from the offer side: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AF6FB-D772-462D-AE67-7AC81532B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65750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International Choice Modelling Conference | Reykjavik, Iceland | May 23, 2022</a:t>
            </a:r>
            <a:endParaRPr lang="en-US" sz="20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8907B50-958A-4283-9CA0-5FB3DEAC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D7A1644-2955-4275-9E5D-EF084481CAF9}"/>
              </a:ext>
            </a:extLst>
          </p:cNvPr>
          <p:cNvSpPr txBox="1">
            <a:spLocks/>
          </p:cNvSpPr>
          <p:nvPr/>
        </p:nvSpPr>
        <p:spPr>
          <a:xfrm>
            <a:off x="9296400" y="5765750"/>
            <a:ext cx="3086100" cy="45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Sebastian Astroza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4236431-0ECB-44E0-A9E2-6D486D6F093D}"/>
              </a:ext>
            </a:extLst>
          </p:cNvPr>
          <p:cNvSpPr txBox="1">
            <a:spLocks/>
          </p:cNvSpPr>
          <p:nvPr/>
        </p:nvSpPr>
        <p:spPr>
          <a:xfrm>
            <a:off x="1695450" y="4287512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ague Spartan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(Spatial-rings analysis in Santiago, Chile)</a:t>
            </a:r>
          </a:p>
        </p:txBody>
      </p:sp>
      <p:pic>
        <p:nvPicPr>
          <p:cNvPr id="12" name="Google Shape;60;p13" descr="logo CEDEUS.eps">
            <a:extLst>
              <a:ext uri="{FF2B5EF4-FFF2-40B4-BE49-F238E27FC236}">
                <a16:creationId xmlns:a16="http://schemas.microsoft.com/office/drawing/2014/main" id="{BB273B8C-3F0D-54E4-7707-FE2723C5D6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394F0C6-D863-863E-FB6C-9E7E9F3BC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ACC3AB3-706E-9EF4-E4F7-6BC2F80BD207}"/>
              </a:ext>
            </a:extLst>
          </p:cNvPr>
          <p:cNvSpPr txBox="1">
            <a:spLocks/>
          </p:cNvSpPr>
          <p:nvPr/>
        </p:nvSpPr>
        <p:spPr>
          <a:xfrm>
            <a:off x="5582653" y="6494588"/>
            <a:ext cx="646747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image from https://www.emol.com/noticias/Nacional/2017/07/11/866292/El-22-de-los-escolares-chilenos-debe-trasladarse-a-otra-comuna-para-ir-al-colegio.html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17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01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League Spartan" panose="00000800000000000000" pitchFamily="50" charset="0"/>
              </a:rPr>
              <a:t>Motivation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AFDB05-422A-7A50-4215-EE27CF15F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12" y="344557"/>
            <a:ext cx="772615" cy="884863"/>
          </a:xfrm>
          <a:prstGeom prst="rect">
            <a:avLst/>
          </a:prstGeom>
        </p:spPr>
      </p:pic>
      <p:pic>
        <p:nvPicPr>
          <p:cNvPr id="6" name="Google Shape;60;p13" descr="logo CEDEUS.eps">
            <a:extLst>
              <a:ext uri="{FF2B5EF4-FFF2-40B4-BE49-F238E27FC236}">
                <a16:creationId xmlns:a16="http://schemas.microsoft.com/office/drawing/2014/main" id="{88175CFD-0FDC-EA38-51EB-11AE914F1E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01039" y="309175"/>
            <a:ext cx="874951" cy="8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E7B12E0-F3D4-3CC4-2677-A465D83FC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29" y="126000"/>
            <a:ext cx="1452476" cy="11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Education-voucher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Provide better quality education and more efficient school systems (Friedman, 1962; Hoxby, 2007; Levin, 2002).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 a role on segregation mechanisms through education markets </a:t>
            </a:r>
            <a:r>
              <a:rPr lang="it-IT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(Elacqua et al., 2006; Elacqua, 2012; Levin, 1998)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Free school choice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rPr>
              <a:t>→</a:t>
            </a:r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parents’ preferences and trade-offs become relevant (not restricted to geographical location’s school assignment).</a:t>
            </a:r>
          </a:p>
        </p:txBody>
      </p:sp>
    </p:spTree>
    <p:extLst>
      <p:ext uri="{BB962C8B-B14F-4D97-AF65-F5344CB8AC3E}">
        <p14:creationId xmlns:p14="http://schemas.microsoft.com/office/powerpoint/2010/main" val="266507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Chilean (and Santiago’s)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1" y="1988288"/>
            <a:ext cx="107300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Nationwide voucher system implementation in the 1980s (Villalobos and Quaresma, 2015).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Recurrently criticized for its mechanisms that allow for discrimination and social segregation (Carrasco et al., 2021; 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Elacqua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2012; 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Gayo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2019; Valenzuela et al., 2014)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Similar to Friedman’s original work, no restrictions to the model in comparison to other countries’ implementations (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Hofflinger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2020). </a:t>
            </a:r>
          </a:p>
        </p:txBody>
      </p:sp>
    </p:spTree>
    <p:extLst>
      <p:ext uri="{BB962C8B-B14F-4D97-AF65-F5344CB8AC3E}">
        <p14:creationId xmlns:p14="http://schemas.microsoft.com/office/powerpoint/2010/main" val="129515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43" y="-1679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League Spartan" panose="00000800000000000000" pitchFamily="50" charset="0"/>
              </a:rPr>
              <a:t>Figure 1: Private non-voucher school distribution and household's educational level distribution in Santiago, Chile.</a:t>
            </a:r>
          </a:p>
        </p:txBody>
      </p:sp>
      <p:pic>
        <p:nvPicPr>
          <p:cNvPr id="8" name="Imagen 1">
            <a:extLst>
              <a:ext uri="{FF2B5EF4-FFF2-40B4-BE49-F238E27FC236}">
                <a16:creationId xmlns:a16="http://schemas.microsoft.com/office/drawing/2014/main" id="{5732D77F-1C51-B45B-61C9-EC9C09010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71" y="914827"/>
            <a:ext cx="3700943" cy="54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E71568-D206-ADE0-5D43-9CEB23A5E923}"/>
              </a:ext>
            </a:extLst>
          </p:cNvPr>
          <p:cNvSpPr txBox="1">
            <a:spLocks/>
          </p:cNvSpPr>
          <p:nvPr/>
        </p:nvSpPr>
        <p:spPr>
          <a:xfrm>
            <a:off x="3858220" y="6482121"/>
            <a:ext cx="6881036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González-Espejo et al. (2022)</a:t>
            </a:r>
          </a:p>
        </p:txBody>
      </p:sp>
    </p:spTree>
    <p:extLst>
      <p:ext uri="{BB962C8B-B14F-4D97-AF65-F5344CB8AC3E}">
        <p14:creationId xmlns:p14="http://schemas.microsoft.com/office/powerpoint/2010/main" val="19776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From the demand 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0" y="1690688"/>
            <a:ext cx="107300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Parents’ role in the decision process vastly studied in the Chilean context.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Academic and location attributes affect a household's preferences towards regarding school choice (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Chumacero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2011; Gómez et al., 2012)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for several groups, socioeconomic aspects of the student body prevail over academic characteristics (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Bellei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2020; </a:t>
            </a:r>
            <a:r>
              <a:rPr lang="en-US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Elacqua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2006), fostering social and spatial segregation dynamics.</a:t>
            </a: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6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10F968-8BD4-4B8B-A7A5-EAE0983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ague Spartan" panose="00000800000000000000" pitchFamily="50" charset="0"/>
              </a:rPr>
              <a:t>From the demand 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040BD-6803-45C0-8511-7A0B1F78B7A8}"/>
              </a:ext>
            </a:extLst>
          </p:cNvPr>
          <p:cNvSpPr txBox="1"/>
          <p:nvPr/>
        </p:nvSpPr>
        <p:spPr>
          <a:xfrm>
            <a:off x="838200" y="2092867"/>
            <a:ext cx="5880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families that “send” their kids to farther, more expensive, and lower quality schools only for the neighborhood that the school is located.</a:t>
            </a:r>
            <a:endParaRPr lang="es-ES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AA3F29C9-B0B5-AD4E-E1E1-3C64D6646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60" y="2092867"/>
            <a:ext cx="5125540" cy="333772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1F6C28-135F-9829-E293-8C3BE3FDC127}"/>
              </a:ext>
            </a:extLst>
          </p:cNvPr>
          <p:cNvSpPr txBox="1">
            <a:spLocks/>
          </p:cNvSpPr>
          <p:nvPr/>
        </p:nvSpPr>
        <p:spPr>
          <a:xfrm>
            <a:off x="7384141" y="5647781"/>
            <a:ext cx="6881036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Screenshot from Chilean 90’s comedy sketch</a:t>
            </a:r>
          </a:p>
        </p:txBody>
      </p:sp>
    </p:spTree>
    <p:extLst>
      <p:ext uri="{BB962C8B-B14F-4D97-AF65-F5344CB8AC3E}">
        <p14:creationId xmlns:p14="http://schemas.microsoft.com/office/powerpoint/2010/main" val="4020744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1215</Words>
  <Application>Microsoft Office PowerPoint</Application>
  <PresentationFormat>Widescreen</PresentationFormat>
  <Paragraphs>221</Paragraphs>
  <Slides>31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League Spartan</vt:lpstr>
      <vt:lpstr>Open Sans Light</vt:lpstr>
      <vt:lpstr>Wingdings</vt:lpstr>
      <vt:lpstr>Office Theme</vt:lpstr>
      <vt:lpstr>Equation</vt:lpstr>
      <vt:lpstr>Understanding accessibility to education from the offer side:</vt:lpstr>
      <vt:lpstr>PowerPoint Presentation</vt:lpstr>
      <vt:lpstr>Presentation structure</vt:lpstr>
      <vt:lpstr>Motivation</vt:lpstr>
      <vt:lpstr>Education-voucher systems</vt:lpstr>
      <vt:lpstr>Chilean (and Santiago’s) case</vt:lpstr>
      <vt:lpstr>Figure 1: Private non-voucher school distribution and household's educational level distribution in Santiago, Chile.</vt:lpstr>
      <vt:lpstr>From the demand side</vt:lpstr>
      <vt:lpstr>From the demand side</vt:lpstr>
      <vt:lpstr>From the demand side</vt:lpstr>
      <vt:lpstr>Our proposal</vt:lpstr>
      <vt:lpstr>PowerPoint Presentation</vt:lpstr>
      <vt:lpstr>Research questions</vt:lpstr>
      <vt:lpstr>Data</vt:lpstr>
      <vt:lpstr>The sample</vt:lpstr>
      <vt:lpstr>Examples</vt:lpstr>
      <vt:lpstr>Examples</vt:lpstr>
      <vt:lpstr>Variables</vt:lpstr>
      <vt:lpstr>Methodology</vt:lpstr>
      <vt:lpstr>Multiple Discrete-Continuous Model</vt:lpstr>
      <vt:lpstr>Spatial Multiple Discrete-Continuous Probit (S-MDCP) Model</vt:lpstr>
      <vt:lpstr>Results</vt:lpstr>
      <vt:lpstr>Preliminary estimation</vt:lpstr>
      <vt:lpstr>Preliminary estimation</vt:lpstr>
      <vt:lpstr>Preliminary estimation</vt:lpstr>
      <vt:lpstr>Conclusions</vt:lpstr>
      <vt:lpstr>Conclusions</vt:lpstr>
      <vt:lpstr>Further Research</vt:lpstr>
      <vt:lpstr>PowerPoint Presentation</vt:lpstr>
      <vt:lpstr>Questions?</vt:lpstr>
      <vt:lpstr>Understanding accessibility to education from the offer side: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Astroza Tagle</dc:creator>
  <cp:lastModifiedBy>Sebastian Astroza Tagle</cp:lastModifiedBy>
  <cp:revision>123</cp:revision>
  <dcterms:created xsi:type="dcterms:W3CDTF">2021-06-17T03:41:25Z</dcterms:created>
  <dcterms:modified xsi:type="dcterms:W3CDTF">2022-05-23T14:51:15Z</dcterms:modified>
</cp:coreProperties>
</file>